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8"/>
  </p:notesMasterIdLst>
  <p:sldIdLst>
    <p:sldId id="256" r:id="rId2"/>
    <p:sldId id="295" r:id="rId3"/>
    <p:sldId id="296" r:id="rId4"/>
    <p:sldId id="297" r:id="rId5"/>
    <p:sldId id="298"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293" r:id="rId37"/>
    <p:sldId id="288" r:id="rId38"/>
    <p:sldId id="289" r:id="rId39"/>
    <p:sldId id="294" r:id="rId40"/>
    <p:sldId id="285" r:id="rId41"/>
    <p:sldId id="286" r:id="rId42"/>
    <p:sldId id="258" r:id="rId43"/>
    <p:sldId id="259" r:id="rId44"/>
    <p:sldId id="291" r:id="rId45"/>
    <p:sldId id="261" r:id="rId46"/>
    <p:sldId id="268" r:id="rId47"/>
    <p:sldId id="263" r:id="rId48"/>
    <p:sldId id="274" r:id="rId49"/>
    <p:sldId id="272" r:id="rId50"/>
    <p:sldId id="292" r:id="rId51"/>
    <p:sldId id="265" r:id="rId52"/>
    <p:sldId id="290" r:id="rId53"/>
    <p:sldId id="287" r:id="rId54"/>
    <p:sldId id="270" r:id="rId55"/>
    <p:sldId id="273" r:id="rId56"/>
    <p:sldId id="26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mine Shah" initials="JS" lastIdx="4" clrIdx="0"/>
  <p:cmAuthor id="1" name="daljit bains" initials="d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9F51"/>
    <a:srgbClr val="008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75" autoAdjust="0"/>
    <p:restoredTop sz="66195" autoAdjust="0"/>
  </p:normalViewPr>
  <p:slideViewPr>
    <p:cSldViewPr>
      <p:cViewPr varScale="1">
        <p:scale>
          <a:sx n="62" d="100"/>
          <a:sy n="62" d="100"/>
        </p:scale>
        <p:origin x="-2056" y="-104"/>
      </p:cViewPr>
      <p:guideLst>
        <p:guide orient="horz" pos="2160"/>
        <p:guide pos="2880"/>
      </p:guideLst>
    </p:cSldViewPr>
  </p:slideViewPr>
  <p:outlineViewPr>
    <p:cViewPr>
      <p:scale>
        <a:sx n="33" d="100"/>
        <a:sy n="33" d="100"/>
      </p:scale>
      <p:origin x="8" y="43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51A6D-DE0C-475F-A52B-378AE3B97D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857AC77-06F2-4414-82D3-22754CC694B1}">
      <dgm:prSet/>
      <dgm:spPr>
        <a:solidFill>
          <a:srgbClr val="00B050"/>
        </a:solidFill>
      </dgm:spPr>
      <dgm:t>
        <a:bodyPr/>
        <a:lstStyle/>
        <a:p>
          <a:r>
            <a:rPr lang="en-GB" b="1" dirty="0" smtClean="0"/>
            <a:t>Four CPD records</a:t>
          </a:r>
          <a:endParaRPr lang="en-GB" b="1" dirty="0"/>
        </a:p>
      </dgm:t>
    </dgm:pt>
    <dgm:pt modelId="{1F10503A-3042-4F5E-9B6F-044A7D280763}" type="parTrans" cxnId="{6164301A-2888-4FB7-855B-722B4D48BF53}">
      <dgm:prSet/>
      <dgm:spPr/>
      <dgm:t>
        <a:bodyPr/>
        <a:lstStyle/>
        <a:p>
          <a:endParaRPr lang="en-GB"/>
        </a:p>
      </dgm:t>
    </dgm:pt>
    <dgm:pt modelId="{B41093B9-8325-41FB-A1B4-31016701D1B4}" type="sibTrans" cxnId="{6164301A-2888-4FB7-855B-722B4D48BF53}">
      <dgm:prSet/>
      <dgm:spPr/>
      <dgm:t>
        <a:bodyPr/>
        <a:lstStyle/>
        <a:p>
          <a:endParaRPr lang="en-GB"/>
        </a:p>
      </dgm:t>
    </dgm:pt>
    <dgm:pt modelId="{E07151C0-D57C-4522-B240-8E7459ECF900}">
      <dgm:prSet/>
      <dgm:spPr>
        <a:solidFill>
          <a:srgbClr val="00B050"/>
        </a:solidFill>
      </dgm:spPr>
      <dgm:t>
        <a:bodyPr/>
        <a:lstStyle/>
        <a:p>
          <a:r>
            <a:rPr lang="en-GB" b="1" dirty="0" smtClean="0"/>
            <a:t>One record of peer discussion</a:t>
          </a:r>
          <a:endParaRPr lang="en-GB" b="1" dirty="0"/>
        </a:p>
      </dgm:t>
    </dgm:pt>
    <dgm:pt modelId="{E5F97A9F-16E0-4B59-87E3-7A23D9C5EC41}" type="parTrans" cxnId="{F89ECE1A-0DED-4BC9-80C0-2E932E2515E1}">
      <dgm:prSet/>
      <dgm:spPr/>
      <dgm:t>
        <a:bodyPr/>
        <a:lstStyle/>
        <a:p>
          <a:endParaRPr lang="en-GB"/>
        </a:p>
      </dgm:t>
    </dgm:pt>
    <dgm:pt modelId="{2DD00E1A-C3E1-4C38-A094-917BF8EDDBED}" type="sibTrans" cxnId="{F89ECE1A-0DED-4BC9-80C0-2E932E2515E1}">
      <dgm:prSet/>
      <dgm:spPr/>
      <dgm:t>
        <a:bodyPr/>
        <a:lstStyle/>
        <a:p>
          <a:endParaRPr lang="en-GB"/>
        </a:p>
      </dgm:t>
    </dgm:pt>
    <dgm:pt modelId="{C81E187A-9BFF-432F-8B8C-78D6EA29E29A}">
      <dgm:prSet/>
      <dgm:spPr>
        <a:solidFill>
          <a:srgbClr val="00B050"/>
        </a:solidFill>
      </dgm:spPr>
      <dgm:t>
        <a:bodyPr/>
        <a:lstStyle/>
        <a:p>
          <a:r>
            <a:rPr lang="en-GB" b="1" dirty="0" smtClean="0"/>
            <a:t>One reflective account</a:t>
          </a:r>
          <a:endParaRPr lang="en-GB" b="1" dirty="0"/>
        </a:p>
      </dgm:t>
    </dgm:pt>
    <dgm:pt modelId="{1BF1A589-C292-4D5A-BB8B-A17DF7D5B022}" type="parTrans" cxnId="{E48E2FEB-7560-44B3-8FC7-F59B098FB088}">
      <dgm:prSet/>
      <dgm:spPr/>
      <dgm:t>
        <a:bodyPr/>
        <a:lstStyle/>
        <a:p>
          <a:endParaRPr lang="en-GB"/>
        </a:p>
      </dgm:t>
    </dgm:pt>
    <dgm:pt modelId="{126CA529-2B6A-4C80-9B4D-F727798B53A7}" type="sibTrans" cxnId="{E48E2FEB-7560-44B3-8FC7-F59B098FB088}">
      <dgm:prSet/>
      <dgm:spPr/>
      <dgm:t>
        <a:bodyPr/>
        <a:lstStyle/>
        <a:p>
          <a:endParaRPr lang="en-GB"/>
        </a:p>
      </dgm:t>
    </dgm:pt>
    <dgm:pt modelId="{C815EF6E-EC64-415F-BAE7-ABA03E7A9D05}" type="pres">
      <dgm:prSet presAssocID="{59951A6D-DE0C-475F-A52B-378AE3B97D71}" presName="linear" presStyleCnt="0">
        <dgm:presLayoutVars>
          <dgm:dir/>
          <dgm:animLvl val="lvl"/>
          <dgm:resizeHandles val="exact"/>
        </dgm:presLayoutVars>
      </dgm:prSet>
      <dgm:spPr/>
      <dgm:t>
        <a:bodyPr/>
        <a:lstStyle/>
        <a:p>
          <a:endParaRPr lang="en-GB"/>
        </a:p>
      </dgm:t>
    </dgm:pt>
    <dgm:pt modelId="{2D7F6583-7BF2-4FC8-8C55-B605FA232EB7}" type="pres">
      <dgm:prSet presAssocID="{4857AC77-06F2-4414-82D3-22754CC694B1}" presName="parentLin" presStyleCnt="0"/>
      <dgm:spPr/>
    </dgm:pt>
    <dgm:pt modelId="{1BF74004-30F2-4907-8420-5DFCC247EA39}" type="pres">
      <dgm:prSet presAssocID="{4857AC77-06F2-4414-82D3-22754CC694B1}" presName="parentLeftMargin" presStyleLbl="node1" presStyleIdx="0" presStyleCnt="3"/>
      <dgm:spPr/>
      <dgm:t>
        <a:bodyPr/>
        <a:lstStyle/>
        <a:p>
          <a:endParaRPr lang="en-GB"/>
        </a:p>
      </dgm:t>
    </dgm:pt>
    <dgm:pt modelId="{42DDAFE7-23F0-44A6-B3AF-ED999706A6D4}" type="pres">
      <dgm:prSet presAssocID="{4857AC77-06F2-4414-82D3-22754CC694B1}" presName="parentText" presStyleLbl="node1" presStyleIdx="0" presStyleCnt="3">
        <dgm:presLayoutVars>
          <dgm:chMax val="0"/>
          <dgm:bulletEnabled val="1"/>
        </dgm:presLayoutVars>
      </dgm:prSet>
      <dgm:spPr/>
      <dgm:t>
        <a:bodyPr/>
        <a:lstStyle/>
        <a:p>
          <a:endParaRPr lang="en-GB"/>
        </a:p>
      </dgm:t>
    </dgm:pt>
    <dgm:pt modelId="{ED48F905-87E7-4A0D-95DE-4C3E3DBCD713}" type="pres">
      <dgm:prSet presAssocID="{4857AC77-06F2-4414-82D3-22754CC694B1}" presName="negativeSpace" presStyleCnt="0"/>
      <dgm:spPr/>
    </dgm:pt>
    <dgm:pt modelId="{1638DC2E-A0DD-43F3-9755-85DC547BCCDB}" type="pres">
      <dgm:prSet presAssocID="{4857AC77-06F2-4414-82D3-22754CC694B1}" presName="childText" presStyleLbl="conFgAcc1" presStyleIdx="0" presStyleCnt="3">
        <dgm:presLayoutVars>
          <dgm:bulletEnabled val="1"/>
        </dgm:presLayoutVars>
      </dgm:prSet>
      <dgm:spPr>
        <a:ln>
          <a:solidFill>
            <a:srgbClr val="0085BF"/>
          </a:solidFill>
        </a:ln>
      </dgm:spPr>
    </dgm:pt>
    <dgm:pt modelId="{B88E3AFD-5EC3-4029-A5A1-48F2BD4E3850}" type="pres">
      <dgm:prSet presAssocID="{B41093B9-8325-41FB-A1B4-31016701D1B4}" presName="spaceBetweenRectangles" presStyleCnt="0"/>
      <dgm:spPr/>
    </dgm:pt>
    <dgm:pt modelId="{198A0980-592C-43DA-9461-D7BBDB171527}" type="pres">
      <dgm:prSet presAssocID="{E07151C0-D57C-4522-B240-8E7459ECF900}" presName="parentLin" presStyleCnt="0"/>
      <dgm:spPr/>
    </dgm:pt>
    <dgm:pt modelId="{2866583F-F5F5-4241-B9D1-60A395090F53}" type="pres">
      <dgm:prSet presAssocID="{E07151C0-D57C-4522-B240-8E7459ECF900}" presName="parentLeftMargin" presStyleLbl="node1" presStyleIdx="0" presStyleCnt="3"/>
      <dgm:spPr/>
      <dgm:t>
        <a:bodyPr/>
        <a:lstStyle/>
        <a:p>
          <a:endParaRPr lang="en-GB"/>
        </a:p>
      </dgm:t>
    </dgm:pt>
    <dgm:pt modelId="{5A534428-899B-4735-93FD-16F1FDF28E65}" type="pres">
      <dgm:prSet presAssocID="{E07151C0-D57C-4522-B240-8E7459ECF900}" presName="parentText" presStyleLbl="node1" presStyleIdx="1" presStyleCnt="3">
        <dgm:presLayoutVars>
          <dgm:chMax val="0"/>
          <dgm:bulletEnabled val="1"/>
        </dgm:presLayoutVars>
      </dgm:prSet>
      <dgm:spPr/>
      <dgm:t>
        <a:bodyPr/>
        <a:lstStyle/>
        <a:p>
          <a:endParaRPr lang="en-GB"/>
        </a:p>
      </dgm:t>
    </dgm:pt>
    <dgm:pt modelId="{541E7B49-AC90-44FE-8929-5FA00C146CC3}" type="pres">
      <dgm:prSet presAssocID="{E07151C0-D57C-4522-B240-8E7459ECF900}" presName="negativeSpace" presStyleCnt="0"/>
      <dgm:spPr/>
    </dgm:pt>
    <dgm:pt modelId="{AC4A045F-E330-4625-89D5-409D59EC1564}" type="pres">
      <dgm:prSet presAssocID="{E07151C0-D57C-4522-B240-8E7459ECF900}" presName="childText" presStyleLbl="conFgAcc1" presStyleIdx="1" presStyleCnt="3">
        <dgm:presLayoutVars>
          <dgm:bulletEnabled val="1"/>
        </dgm:presLayoutVars>
      </dgm:prSet>
      <dgm:spPr>
        <a:ln>
          <a:solidFill>
            <a:srgbClr val="0085BF"/>
          </a:solidFill>
        </a:ln>
      </dgm:spPr>
    </dgm:pt>
    <dgm:pt modelId="{5B526508-2364-4B6B-8E95-BE5E6FE18AB5}" type="pres">
      <dgm:prSet presAssocID="{2DD00E1A-C3E1-4C38-A094-917BF8EDDBED}" presName="spaceBetweenRectangles" presStyleCnt="0"/>
      <dgm:spPr/>
    </dgm:pt>
    <dgm:pt modelId="{669DEDCA-FA02-4CCB-803D-0E1FB20F4BEF}" type="pres">
      <dgm:prSet presAssocID="{C81E187A-9BFF-432F-8B8C-78D6EA29E29A}" presName="parentLin" presStyleCnt="0"/>
      <dgm:spPr/>
    </dgm:pt>
    <dgm:pt modelId="{7A70A413-29F7-47BC-AD41-30DEC5694C94}" type="pres">
      <dgm:prSet presAssocID="{C81E187A-9BFF-432F-8B8C-78D6EA29E29A}" presName="parentLeftMargin" presStyleLbl="node1" presStyleIdx="1" presStyleCnt="3"/>
      <dgm:spPr/>
      <dgm:t>
        <a:bodyPr/>
        <a:lstStyle/>
        <a:p>
          <a:endParaRPr lang="en-GB"/>
        </a:p>
      </dgm:t>
    </dgm:pt>
    <dgm:pt modelId="{4C46E98D-FB98-4E98-A89A-1B0480193B01}" type="pres">
      <dgm:prSet presAssocID="{C81E187A-9BFF-432F-8B8C-78D6EA29E29A}" presName="parentText" presStyleLbl="node1" presStyleIdx="2" presStyleCnt="3">
        <dgm:presLayoutVars>
          <dgm:chMax val="0"/>
          <dgm:bulletEnabled val="1"/>
        </dgm:presLayoutVars>
      </dgm:prSet>
      <dgm:spPr/>
      <dgm:t>
        <a:bodyPr/>
        <a:lstStyle/>
        <a:p>
          <a:endParaRPr lang="en-GB"/>
        </a:p>
      </dgm:t>
    </dgm:pt>
    <dgm:pt modelId="{BB01DD23-8740-47E4-A107-7215EC7A92A6}" type="pres">
      <dgm:prSet presAssocID="{C81E187A-9BFF-432F-8B8C-78D6EA29E29A}" presName="negativeSpace" presStyleCnt="0"/>
      <dgm:spPr/>
    </dgm:pt>
    <dgm:pt modelId="{EBCE5202-366D-47AA-B7DF-C41F5703DAA5}" type="pres">
      <dgm:prSet presAssocID="{C81E187A-9BFF-432F-8B8C-78D6EA29E29A}" presName="childText" presStyleLbl="conFgAcc1" presStyleIdx="2" presStyleCnt="3">
        <dgm:presLayoutVars>
          <dgm:bulletEnabled val="1"/>
        </dgm:presLayoutVars>
      </dgm:prSet>
      <dgm:spPr>
        <a:ln>
          <a:solidFill>
            <a:srgbClr val="0085BF"/>
          </a:solidFill>
        </a:ln>
      </dgm:spPr>
    </dgm:pt>
  </dgm:ptLst>
  <dgm:cxnLst>
    <dgm:cxn modelId="{BCD5A09B-684C-4718-B404-1F63BC3E35A0}" type="presOf" srcId="{4857AC77-06F2-4414-82D3-22754CC694B1}" destId="{1BF74004-30F2-4907-8420-5DFCC247EA39}" srcOrd="0" destOrd="0" presId="urn:microsoft.com/office/officeart/2005/8/layout/list1"/>
    <dgm:cxn modelId="{E48E2FEB-7560-44B3-8FC7-F59B098FB088}" srcId="{59951A6D-DE0C-475F-A52B-378AE3B97D71}" destId="{C81E187A-9BFF-432F-8B8C-78D6EA29E29A}" srcOrd="2" destOrd="0" parTransId="{1BF1A589-C292-4D5A-BB8B-A17DF7D5B022}" sibTransId="{126CA529-2B6A-4C80-9B4D-F727798B53A7}"/>
    <dgm:cxn modelId="{942CD369-9436-440F-B8E9-63EA815D0E6F}" type="presOf" srcId="{E07151C0-D57C-4522-B240-8E7459ECF900}" destId="{2866583F-F5F5-4241-B9D1-60A395090F53}" srcOrd="0" destOrd="0" presId="urn:microsoft.com/office/officeart/2005/8/layout/list1"/>
    <dgm:cxn modelId="{CCE33AA8-6465-46F0-9F9C-02C6920D2504}" type="presOf" srcId="{C81E187A-9BFF-432F-8B8C-78D6EA29E29A}" destId="{4C46E98D-FB98-4E98-A89A-1B0480193B01}" srcOrd="1" destOrd="0" presId="urn:microsoft.com/office/officeart/2005/8/layout/list1"/>
    <dgm:cxn modelId="{EA795F31-CD7C-4DD7-A486-044C5B7DC8AE}" type="presOf" srcId="{C81E187A-9BFF-432F-8B8C-78D6EA29E29A}" destId="{7A70A413-29F7-47BC-AD41-30DEC5694C94}" srcOrd="0" destOrd="0" presId="urn:microsoft.com/office/officeart/2005/8/layout/list1"/>
    <dgm:cxn modelId="{4DF2BA54-F44D-46C3-931B-E1CBA5EE1A88}" type="presOf" srcId="{59951A6D-DE0C-475F-A52B-378AE3B97D71}" destId="{C815EF6E-EC64-415F-BAE7-ABA03E7A9D05}" srcOrd="0" destOrd="0" presId="urn:microsoft.com/office/officeart/2005/8/layout/list1"/>
    <dgm:cxn modelId="{F89ECE1A-0DED-4BC9-80C0-2E932E2515E1}" srcId="{59951A6D-DE0C-475F-A52B-378AE3B97D71}" destId="{E07151C0-D57C-4522-B240-8E7459ECF900}" srcOrd="1" destOrd="0" parTransId="{E5F97A9F-16E0-4B59-87E3-7A23D9C5EC41}" sibTransId="{2DD00E1A-C3E1-4C38-A094-917BF8EDDBED}"/>
    <dgm:cxn modelId="{6164301A-2888-4FB7-855B-722B4D48BF53}" srcId="{59951A6D-DE0C-475F-A52B-378AE3B97D71}" destId="{4857AC77-06F2-4414-82D3-22754CC694B1}" srcOrd="0" destOrd="0" parTransId="{1F10503A-3042-4F5E-9B6F-044A7D280763}" sibTransId="{B41093B9-8325-41FB-A1B4-31016701D1B4}"/>
    <dgm:cxn modelId="{54800FE1-105B-473E-9452-B1BBED9A4A9F}" type="presOf" srcId="{E07151C0-D57C-4522-B240-8E7459ECF900}" destId="{5A534428-899B-4735-93FD-16F1FDF28E65}" srcOrd="1" destOrd="0" presId="urn:microsoft.com/office/officeart/2005/8/layout/list1"/>
    <dgm:cxn modelId="{B4B5CF32-82C4-4D74-BB5E-9884305B6250}" type="presOf" srcId="{4857AC77-06F2-4414-82D3-22754CC694B1}" destId="{42DDAFE7-23F0-44A6-B3AF-ED999706A6D4}" srcOrd="1" destOrd="0" presId="urn:microsoft.com/office/officeart/2005/8/layout/list1"/>
    <dgm:cxn modelId="{E74FBD99-904A-4ACC-A87D-770131D1409C}" type="presParOf" srcId="{C815EF6E-EC64-415F-BAE7-ABA03E7A9D05}" destId="{2D7F6583-7BF2-4FC8-8C55-B605FA232EB7}" srcOrd="0" destOrd="0" presId="urn:microsoft.com/office/officeart/2005/8/layout/list1"/>
    <dgm:cxn modelId="{7C4ACF33-9C42-4382-84B3-973FC291D91A}" type="presParOf" srcId="{2D7F6583-7BF2-4FC8-8C55-B605FA232EB7}" destId="{1BF74004-30F2-4907-8420-5DFCC247EA39}" srcOrd="0" destOrd="0" presId="urn:microsoft.com/office/officeart/2005/8/layout/list1"/>
    <dgm:cxn modelId="{064E5F8F-4808-4F14-9DA1-59404FDDEECF}" type="presParOf" srcId="{2D7F6583-7BF2-4FC8-8C55-B605FA232EB7}" destId="{42DDAFE7-23F0-44A6-B3AF-ED999706A6D4}" srcOrd="1" destOrd="0" presId="urn:microsoft.com/office/officeart/2005/8/layout/list1"/>
    <dgm:cxn modelId="{9333828D-4D8D-4E08-86F9-38B0498F5379}" type="presParOf" srcId="{C815EF6E-EC64-415F-BAE7-ABA03E7A9D05}" destId="{ED48F905-87E7-4A0D-95DE-4C3E3DBCD713}" srcOrd="1" destOrd="0" presId="urn:microsoft.com/office/officeart/2005/8/layout/list1"/>
    <dgm:cxn modelId="{27A8D0CC-7C31-4571-97B5-D83A30412E4B}" type="presParOf" srcId="{C815EF6E-EC64-415F-BAE7-ABA03E7A9D05}" destId="{1638DC2E-A0DD-43F3-9755-85DC547BCCDB}" srcOrd="2" destOrd="0" presId="urn:microsoft.com/office/officeart/2005/8/layout/list1"/>
    <dgm:cxn modelId="{243C9921-C510-4116-B790-33D2B88122CA}" type="presParOf" srcId="{C815EF6E-EC64-415F-BAE7-ABA03E7A9D05}" destId="{B88E3AFD-5EC3-4029-A5A1-48F2BD4E3850}" srcOrd="3" destOrd="0" presId="urn:microsoft.com/office/officeart/2005/8/layout/list1"/>
    <dgm:cxn modelId="{D17B8D1A-898D-4C35-B88B-CB8D6F06FBEA}" type="presParOf" srcId="{C815EF6E-EC64-415F-BAE7-ABA03E7A9D05}" destId="{198A0980-592C-43DA-9461-D7BBDB171527}" srcOrd="4" destOrd="0" presId="urn:microsoft.com/office/officeart/2005/8/layout/list1"/>
    <dgm:cxn modelId="{5C3F48E4-C526-4B28-8BF5-5635008350BB}" type="presParOf" srcId="{198A0980-592C-43DA-9461-D7BBDB171527}" destId="{2866583F-F5F5-4241-B9D1-60A395090F53}" srcOrd="0" destOrd="0" presId="urn:microsoft.com/office/officeart/2005/8/layout/list1"/>
    <dgm:cxn modelId="{DD21BEE6-15DB-476F-BFCF-FCE9F13739D5}" type="presParOf" srcId="{198A0980-592C-43DA-9461-D7BBDB171527}" destId="{5A534428-899B-4735-93FD-16F1FDF28E65}" srcOrd="1" destOrd="0" presId="urn:microsoft.com/office/officeart/2005/8/layout/list1"/>
    <dgm:cxn modelId="{3D6FA884-2657-418E-B28E-0BF6FA1E68ED}" type="presParOf" srcId="{C815EF6E-EC64-415F-BAE7-ABA03E7A9D05}" destId="{541E7B49-AC90-44FE-8929-5FA00C146CC3}" srcOrd="5" destOrd="0" presId="urn:microsoft.com/office/officeart/2005/8/layout/list1"/>
    <dgm:cxn modelId="{4A96C6FA-2D2A-45A0-9FB8-DF6F558494FD}" type="presParOf" srcId="{C815EF6E-EC64-415F-BAE7-ABA03E7A9D05}" destId="{AC4A045F-E330-4625-89D5-409D59EC1564}" srcOrd="6" destOrd="0" presId="urn:microsoft.com/office/officeart/2005/8/layout/list1"/>
    <dgm:cxn modelId="{05162947-DE78-42B8-A371-872C5370EE65}" type="presParOf" srcId="{C815EF6E-EC64-415F-BAE7-ABA03E7A9D05}" destId="{5B526508-2364-4B6B-8E95-BE5E6FE18AB5}" srcOrd="7" destOrd="0" presId="urn:microsoft.com/office/officeart/2005/8/layout/list1"/>
    <dgm:cxn modelId="{071A8020-0BF5-408D-9B08-8D8746C3B1C0}" type="presParOf" srcId="{C815EF6E-EC64-415F-BAE7-ABA03E7A9D05}" destId="{669DEDCA-FA02-4CCB-803D-0E1FB20F4BEF}" srcOrd="8" destOrd="0" presId="urn:microsoft.com/office/officeart/2005/8/layout/list1"/>
    <dgm:cxn modelId="{FBE37F40-806F-4B09-84ED-DA01B2EC26D4}" type="presParOf" srcId="{669DEDCA-FA02-4CCB-803D-0E1FB20F4BEF}" destId="{7A70A413-29F7-47BC-AD41-30DEC5694C94}" srcOrd="0" destOrd="0" presId="urn:microsoft.com/office/officeart/2005/8/layout/list1"/>
    <dgm:cxn modelId="{5C82B455-C0BD-4AA1-BAB1-D5757D155E51}" type="presParOf" srcId="{669DEDCA-FA02-4CCB-803D-0E1FB20F4BEF}" destId="{4C46E98D-FB98-4E98-A89A-1B0480193B01}" srcOrd="1" destOrd="0" presId="urn:microsoft.com/office/officeart/2005/8/layout/list1"/>
    <dgm:cxn modelId="{47507FC5-B70F-44F1-9EEC-15ED995D3266}" type="presParOf" srcId="{C815EF6E-EC64-415F-BAE7-ABA03E7A9D05}" destId="{BB01DD23-8740-47E4-A107-7215EC7A92A6}" srcOrd="9" destOrd="0" presId="urn:microsoft.com/office/officeart/2005/8/layout/list1"/>
    <dgm:cxn modelId="{3623E734-D3EA-4AA1-85C6-05B8CC3890AB}" type="presParOf" srcId="{C815EF6E-EC64-415F-BAE7-ABA03E7A9D05}" destId="{EBCE5202-366D-47AA-B7DF-C41F5703DAA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A951F-7166-4537-876C-0D70091A870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90A8DCF2-0F81-47F8-980B-C05904411D87}">
      <dgm:prSet phldrT="[Text]"/>
      <dgm:spPr>
        <a:solidFill>
          <a:srgbClr val="00B050"/>
        </a:solidFill>
      </dgm:spPr>
      <dgm:t>
        <a:bodyPr/>
        <a:lstStyle/>
        <a:p>
          <a:r>
            <a:rPr lang="en-GB" b="1" dirty="0" smtClean="0"/>
            <a:t>Public expectations</a:t>
          </a:r>
          <a:endParaRPr lang="en-GB" b="1" dirty="0"/>
        </a:p>
      </dgm:t>
    </dgm:pt>
    <dgm:pt modelId="{6D52323F-6EAB-46C3-A20F-90BB9404BFAC}" type="parTrans" cxnId="{E42810C5-395F-4EAC-8C0D-2F3B82B8A8B3}">
      <dgm:prSet/>
      <dgm:spPr/>
      <dgm:t>
        <a:bodyPr/>
        <a:lstStyle/>
        <a:p>
          <a:endParaRPr lang="en-GB"/>
        </a:p>
      </dgm:t>
    </dgm:pt>
    <dgm:pt modelId="{7B88C888-1146-44ED-9188-1DBD6E20B984}" type="sibTrans" cxnId="{E42810C5-395F-4EAC-8C0D-2F3B82B8A8B3}">
      <dgm:prSet/>
      <dgm:spPr/>
      <dgm:t>
        <a:bodyPr/>
        <a:lstStyle/>
        <a:p>
          <a:endParaRPr lang="en-GB"/>
        </a:p>
      </dgm:t>
    </dgm:pt>
    <dgm:pt modelId="{4B09C0C7-6E09-4B4D-8D60-38CCB6D621CA}">
      <dgm:prSet phldrT="[Text]"/>
      <dgm:spPr>
        <a:solidFill>
          <a:srgbClr val="00B0F0"/>
        </a:solidFill>
      </dgm:spPr>
      <dgm:t>
        <a:bodyPr/>
        <a:lstStyle/>
        <a:p>
          <a:r>
            <a:rPr lang="en-GB" b="1" dirty="0" smtClean="0"/>
            <a:t>Encourage reflection on learning and practice</a:t>
          </a:r>
          <a:endParaRPr lang="en-GB" b="1" dirty="0"/>
        </a:p>
      </dgm:t>
    </dgm:pt>
    <dgm:pt modelId="{67CBF10F-4D06-48F4-BD5F-2F010C1FE350}" type="parTrans" cxnId="{49C8BED3-355D-4DD4-8B0D-57F2DF5CB5C4}">
      <dgm:prSet/>
      <dgm:spPr/>
      <dgm:t>
        <a:bodyPr/>
        <a:lstStyle/>
        <a:p>
          <a:endParaRPr lang="en-GB"/>
        </a:p>
      </dgm:t>
    </dgm:pt>
    <dgm:pt modelId="{4D0F5B73-CBCD-43FB-B001-02F44F028B72}" type="sibTrans" cxnId="{49C8BED3-355D-4DD4-8B0D-57F2DF5CB5C4}">
      <dgm:prSet/>
      <dgm:spPr/>
      <dgm:t>
        <a:bodyPr/>
        <a:lstStyle/>
        <a:p>
          <a:endParaRPr lang="en-GB"/>
        </a:p>
      </dgm:t>
    </dgm:pt>
    <dgm:pt modelId="{23AB396E-37C5-4D2D-84BD-B6DC545EA6AA}">
      <dgm:prSet phldrT="[Text]"/>
      <dgm:spPr>
        <a:solidFill>
          <a:srgbClr val="7030A0"/>
        </a:solidFill>
      </dgm:spPr>
      <dgm:t>
        <a:bodyPr/>
        <a:lstStyle/>
        <a:p>
          <a:r>
            <a:rPr lang="en-GB" b="1" dirty="0" smtClean="0"/>
            <a:t>Increase the focus on outcomes for those using the pharmacy services</a:t>
          </a:r>
          <a:endParaRPr lang="en-GB" b="1" dirty="0"/>
        </a:p>
      </dgm:t>
    </dgm:pt>
    <dgm:pt modelId="{687514FA-0607-48F7-AA29-A2A0D5366802}" type="parTrans" cxnId="{5AF7EDF4-5BD2-4682-8592-8A622F1E322B}">
      <dgm:prSet/>
      <dgm:spPr/>
      <dgm:t>
        <a:bodyPr/>
        <a:lstStyle/>
        <a:p>
          <a:endParaRPr lang="en-GB"/>
        </a:p>
      </dgm:t>
    </dgm:pt>
    <dgm:pt modelId="{BB1E8B3B-F923-4514-908A-E271A72DC560}" type="sibTrans" cxnId="{5AF7EDF4-5BD2-4682-8592-8A622F1E322B}">
      <dgm:prSet/>
      <dgm:spPr/>
      <dgm:t>
        <a:bodyPr/>
        <a:lstStyle/>
        <a:p>
          <a:endParaRPr lang="en-GB"/>
        </a:p>
      </dgm:t>
    </dgm:pt>
    <dgm:pt modelId="{C340E4ED-D964-43F6-A62B-7C80770D4E19}" type="pres">
      <dgm:prSet presAssocID="{4CBA951F-7166-4537-876C-0D70091A8704}" presName="Name0" presStyleCnt="0">
        <dgm:presLayoutVars>
          <dgm:dir/>
          <dgm:animLvl val="lvl"/>
          <dgm:resizeHandles val="exact"/>
        </dgm:presLayoutVars>
      </dgm:prSet>
      <dgm:spPr/>
      <dgm:t>
        <a:bodyPr/>
        <a:lstStyle/>
        <a:p>
          <a:endParaRPr lang="en-GB"/>
        </a:p>
      </dgm:t>
    </dgm:pt>
    <dgm:pt modelId="{F2877E86-17E6-4EA9-9EB7-1A36C96806C3}" type="pres">
      <dgm:prSet presAssocID="{23AB396E-37C5-4D2D-84BD-B6DC545EA6AA}" presName="boxAndChildren" presStyleCnt="0"/>
      <dgm:spPr/>
    </dgm:pt>
    <dgm:pt modelId="{242FAFC8-0325-4507-B7D7-72E55F4B9A15}" type="pres">
      <dgm:prSet presAssocID="{23AB396E-37C5-4D2D-84BD-B6DC545EA6AA}" presName="parentTextBox" presStyleLbl="node1" presStyleIdx="0" presStyleCnt="3"/>
      <dgm:spPr/>
      <dgm:t>
        <a:bodyPr/>
        <a:lstStyle/>
        <a:p>
          <a:endParaRPr lang="en-GB"/>
        </a:p>
      </dgm:t>
    </dgm:pt>
    <dgm:pt modelId="{E3AFF39B-E3FE-4FF4-93DA-9582FDD3DE0C}" type="pres">
      <dgm:prSet presAssocID="{4D0F5B73-CBCD-43FB-B001-02F44F028B72}" presName="sp" presStyleCnt="0"/>
      <dgm:spPr/>
    </dgm:pt>
    <dgm:pt modelId="{A072F8D5-5B36-409D-91C3-DE345E469855}" type="pres">
      <dgm:prSet presAssocID="{4B09C0C7-6E09-4B4D-8D60-38CCB6D621CA}" presName="arrowAndChildren" presStyleCnt="0"/>
      <dgm:spPr/>
    </dgm:pt>
    <dgm:pt modelId="{0DFFBBD1-686A-4FCF-87E9-4955A624E8AE}" type="pres">
      <dgm:prSet presAssocID="{4B09C0C7-6E09-4B4D-8D60-38CCB6D621CA}" presName="parentTextArrow" presStyleLbl="node1" presStyleIdx="1" presStyleCnt="3"/>
      <dgm:spPr/>
      <dgm:t>
        <a:bodyPr/>
        <a:lstStyle/>
        <a:p>
          <a:endParaRPr lang="en-GB"/>
        </a:p>
      </dgm:t>
    </dgm:pt>
    <dgm:pt modelId="{4AFF89E4-898B-4137-8DDE-D89042A911DC}" type="pres">
      <dgm:prSet presAssocID="{7B88C888-1146-44ED-9188-1DBD6E20B984}" presName="sp" presStyleCnt="0"/>
      <dgm:spPr/>
    </dgm:pt>
    <dgm:pt modelId="{FFC0483E-5E60-49BF-A942-7B9BB2A4FAC0}" type="pres">
      <dgm:prSet presAssocID="{90A8DCF2-0F81-47F8-980B-C05904411D87}" presName="arrowAndChildren" presStyleCnt="0"/>
      <dgm:spPr/>
    </dgm:pt>
    <dgm:pt modelId="{53B2A15B-441C-4374-A7B1-19B151B0BB79}" type="pres">
      <dgm:prSet presAssocID="{90A8DCF2-0F81-47F8-980B-C05904411D87}" presName="parentTextArrow" presStyleLbl="node1" presStyleIdx="2" presStyleCnt="3"/>
      <dgm:spPr/>
      <dgm:t>
        <a:bodyPr/>
        <a:lstStyle/>
        <a:p>
          <a:endParaRPr lang="en-GB"/>
        </a:p>
      </dgm:t>
    </dgm:pt>
  </dgm:ptLst>
  <dgm:cxnLst>
    <dgm:cxn modelId="{C0B5109E-6D43-4171-B82C-11FA0622961A}" type="presOf" srcId="{4CBA951F-7166-4537-876C-0D70091A8704}" destId="{C340E4ED-D964-43F6-A62B-7C80770D4E19}" srcOrd="0" destOrd="0" presId="urn:microsoft.com/office/officeart/2005/8/layout/process4"/>
    <dgm:cxn modelId="{49C8BED3-355D-4DD4-8B0D-57F2DF5CB5C4}" srcId="{4CBA951F-7166-4537-876C-0D70091A8704}" destId="{4B09C0C7-6E09-4B4D-8D60-38CCB6D621CA}" srcOrd="1" destOrd="0" parTransId="{67CBF10F-4D06-48F4-BD5F-2F010C1FE350}" sibTransId="{4D0F5B73-CBCD-43FB-B001-02F44F028B72}"/>
    <dgm:cxn modelId="{E42810C5-395F-4EAC-8C0D-2F3B82B8A8B3}" srcId="{4CBA951F-7166-4537-876C-0D70091A8704}" destId="{90A8DCF2-0F81-47F8-980B-C05904411D87}" srcOrd="0" destOrd="0" parTransId="{6D52323F-6EAB-46C3-A20F-90BB9404BFAC}" sibTransId="{7B88C888-1146-44ED-9188-1DBD6E20B984}"/>
    <dgm:cxn modelId="{894ED96B-1E77-43A5-9CD0-D73CD55DEAEE}" type="presOf" srcId="{23AB396E-37C5-4D2D-84BD-B6DC545EA6AA}" destId="{242FAFC8-0325-4507-B7D7-72E55F4B9A15}" srcOrd="0" destOrd="0" presId="urn:microsoft.com/office/officeart/2005/8/layout/process4"/>
    <dgm:cxn modelId="{3B9C316F-5B37-4A8F-9B7D-6C71A4DB3DFE}" type="presOf" srcId="{4B09C0C7-6E09-4B4D-8D60-38CCB6D621CA}" destId="{0DFFBBD1-686A-4FCF-87E9-4955A624E8AE}" srcOrd="0" destOrd="0" presId="urn:microsoft.com/office/officeart/2005/8/layout/process4"/>
    <dgm:cxn modelId="{5AF7EDF4-5BD2-4682-8592-8A622F1E322B}" srcId="{4CBA951F-7166-4537-876C-0D70091A8704}" destId="{23AB396E-37C5-4D2D-84BD-B6DC545EA6AA}" srcOrd="2" destOrd="0" parTransId="{687514FA-0607-48F7-AA29-A2A0D5366802}" sibTransId="{BB1E8B3B-F923-4514-908A-E271A72DC560}"/>
    <dgm:cxn modelId="{C6B1150B-4173-4812-A4AC-7D00CDF57C0D}" type="presOf" srcId="{90A8DCF2-0F81-47F8-980B-C05904411D87}" destId="{53B2A15B-441C-4374-A7B1-19B151B0BB79}" srcOrd="0" destOrd="0" presId="urn:microsoft.com/office/officeart/2005/8/layout/process4"/>
    <dgm:cxn modelId="{F969D6DA-8465-49EF-A0D1-C608D670040E}" type="presParOf" srcId="{C340E4ED-D964-43F6-A62B-7C80770D4E19}" destId="{F2877E86-17E6-4EA9-9EB7-1A36C96806C3}" srcOrd="0" destOrd="0" presId="urn:microsoft.com/office/officeart/2005/8/layout/process4"/>
    <dgm:cxn modelId="{6EFA05C8-6DAC-4306-89DF-8BC57BD6883C}" type="presParOf" srcId="{F2877E86-17E6-4EA9-9EB7-1A36C96806C3}" destId="{242FAFC8-0325-4507-B7D7-72E55F4B9A15}" srcOrd="0" destOrd="0" presId="urn:microsoft.com/office/officeart/2005/8/layout/process4"/>
    <dgm:cxn modelId="{934A16C0-1E26-4846-ADF0-2DAEB4069E31}" type="presParOf" srcId="{C340E4ED-D964-43F6-A62B-7C80770D4E19}" destId="{E3AFF39B-E3FE-4FF4-93DA-9582FDD3DE0C}" srcOrd="1" destOrd="0" presId="urn:microsoft.com/office/officeart/2005/8/layout/process4"/>
    <dgm:cxn modelId="{AE978133-C3C0-423D-B7E9-B99E2007783F}" type="presParOf" srcId="{C340E4ED-D964-43F6-A62B-7C80770D4E19}" destId="{A072F8D5-5B36-409D-91C3-DE345E469855}" srcOrd="2" destOrd="0" presId="urn:microsoft.com/office/officeart/2005/8/layout/process4"/>
    <dgm:cxn modelId="{C62589CA-007C-478E-B40D-A8E6CC5521FC}" type="presParOf" srcId="{A072F8D5-5B36-409D-91C3-DE345E469855}" destId="{0DFFBBD1-686A-4FCF-87E9-4955A624E8AE}" srcOrd="0" destOrd="0" presId="urn:microsoft.com/office/officeart/2005/8/layout/process4"/>
    <dgm:cxn modelId="{959CCD9E-69CC-4EEF-9CB9-4FA375455E8C}" type="presParOf" srcId="{C340E4ED-D964-43F6-A62B-7C80770D4E19}" destId="{4AFF89E4-898B-4137-8DDE-D89042A911DC}" srcOrd="3" destOrd="0" presId="urn:microsoft.com/office/officeart/2005/8/layout/process4"/>
    <dgm:cxn modelId="{A082FFD2-9CDE-4159-A2E2-F4CE717347C0}" type="presParOf" srcId="{C340E4ED-D964-43F6-A62B-7C80770D4E19}" destId="{FFC0483E-5E60-49BF-A942-7B9BB2A4FAC0}" srcOrd="4" destOrd="0" presId="urn:microsoft.com/office/officeart/2005/8/layout/process4"/>
    <dgm:cxn modelId="{813BB9AA-2923-4B1F-9511-FC4A6C6C46EA}" type="presParOf" srcId="{FFC0483E-5E60-49BF-A942-7B9BB2A4FAC0}" destId="{53B2A15B-441C-4374-A7B1-19B151B0BB7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40DE7C-395B-4512-9680-6337FD625AB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3D332F13-8589-4F96-B739-493A870F57D0}">
      <dgm:prSet phldrT="[Text]" custT="1"/>
      <dgm:spPr>
        <a:solidFill>
          <a:schemeClr val="bg2">
            <a:lumMod val="90000"/>
          </a:schemeClr>
        </a:solidFill>
      </dgm:spPr>
      <dgm:t>
        <a:bodyPr/>
        <a:lstStyle/>
        <a:p>
          <a:r>
            <a:rPr lang="en-GB" sz="2000" b="1" dirty="0" smtClean="0">
              <a:solidFill>
                <a:schemeClr val="tx1"/>
              </a:solidFill>
            </a:rPr>
            <a:t>2010</a:t>
          </a:r>
          <a:r>
            <a:rPr lang="en-GB" sz="2000" dirty="0" smtClean="0">
              <a:solidFill>
                <a:schemeClr val="tx1"/>
              </a:solidFill>
            </a:rPr>
            <a:t> – proposal began for developing revalidation</a:t>
          </a:r>
          <a:endParaRPr lang="en-GB" sz="2000" dirty="0">
            <a:solidFill>
              <a:schemeClr val="tx1"/>
            </a:solidFill>
          </a:endParaRPr>
        </a:p>
      </dgm:t>
    </dgm:pt>
    <dgm:pt modelId="{4F650F63-713E-4E95-AEF4-6B503680080C}" type="parTrans" cxnId="{497142B7-ECC2-42ED-9A6B-E3CE9ED1623D}">
      <dgm:prSet/>
      <dgm:spPr/>
      <dgm:t>
        <a:bodyPr/>
        <a:lstStyle/>
        <a:p>
          <a:endParaRPr lang="en-GB"/>
        </a:p>
      </dgm:t>
    </dgm:pt>
    <dgm:pt modelId="{88DF812F-7541-4002-B8C0-3C10D5CA37D4}" type="sibTrans" cxnId="{497142B7-ECC2-42ED-9A6B-E3CE9ED1623D}">
      <dgm:prSet/>
      <dgm:spPr/>
      <dgm:t>
        <a:bodyPr/>
        <a:lstStyle/>
        <a:p>
          <a:endParaRPr lang="en-GB"/>
        </a:p>
      </dgm:t>
    </dgm:pt>
    <dgm:pt modelId="{D090F4B0-6393-433D-A2D9-E433153F9C75}">
      <dgm:prSet phldrT="[Text]" custT="1"/>
      <dgm:spPr>
        <a:solidFill>
          <a:schemeClr val="accent2">
            <a:lumMod val="20000"/>
            <a:lumOff val="80000"/>
          </a:schemeClr>
        </a:solidFill>
      </dgm:spPr>
      <dgm:t>
        <a:bodyPr/>
        <a:lstStyle/>
        <a:p>
          <a:r>
            <a:rPr lang="en-GB" sz="2000" b="1" dirty="0" smtClean="0">
              <a:solidFill>
                <a:schemeClr val="tx1"/>
              </a:solidFill>
            </a:rPr>
            <a:t>2014</a:t>
          </a:r>
          <a:r>
            <a:rPr lang="en-GB" sz="2000" dirty="0" smtClean="0">
              <a:solidFill>
                <a:schemeClr val="tx1"/>
              </a:solidFill>
            </a:rPr>
            <a:t> – Advisory group set up made up of representatives from over 30 organisations, including the NPA</a:t>
          </a:r>
          <a:endParaRPr lang="en-GB" sz="2000" dirty="0">
            <a:solidFill>
              <a:schemeClr val="tx1"/>
            </a:solidFill>
          </a:endParaRPr>
        </a:p>
      </dgm:t>
    </dgm:pt>
    <dgm:pt modelId="{3C3D2BC3-2B11-459D-971C-45D980650EB0}" type="parTrans" cxnId="{F35BCC76-7005-43E8-BD72-D7E8F9E1D101}">
      <dgm:prSet/>
      <dgm:spPr/>
      <dgm:t>
        <a:bodyPr/>
        <a:lstStyle/>
        <a:p>
          <a:endParaRPr lang="en-GB"/>
        </a:p>
      </dgm:t>
    </dgm:pt>
    <dgm:pt modelId="{3E6F987D-E4E3-4E01-82BE-240BF8B19A37}" type="sibTrans" cxnId="{F35BCC76-7005-43E8-BD72-D7E8F9E1D101}">
      <dgm:prSet/>
      <dgm:spPr/>
      <dgm:t>
        <a:bodyPr/>
        <a:lstStyle/>
        <a:p>
          <a:endParaRPr lang="en-GB"/>
        </a:p>
      </dgm:t>
    </dgm:pt>
    <dgm:pt modelId="{C11E9290-FBA0-4190-8B35-F2D175384594}">
      <dgm:prSet phldrT="[Text]" custT="1"/>
      <dgm:spPr>
        <a:solidFill>
          <a:srgbClr val="FFC000"/>
        </a:solidFill>
      </dgm:spPr>
      <dgm:t>
        <a:bodyPr/>
        <a:lstStyle/>
        <a:p>
          <a:r>
            <a:rPr lang="en-GB" sz="2000" b="1" dirty="0" smtClean="0">
              <a:solidFill>
                <a:schemeClr val="tx1"/>
              </a:solidFill>
            </a:rPr>
            <a:t>2014 to 2017 </a:t>
          </a:r>
          <a:r>
            <a:rPr lang="en-GB" sz="2000" dirty="0" smtClean="0">
              <a:solidFill>
                <a:schemeClr val="tx1"/>
              </a:solidFill>
            </a:rPr>
            <a:t>– Research, testing, piloting, and evaluating. This included a </a:t>
          </a:r>
          <a:r>
            <a:rPr lang="en-GB" sz="2000" dirty="0" smtClean="0">
              <a:solidFill>
                <a:schemeClr val="tx1"/>
              </a:solidFill>
              <a:latin typeface="+mn-lt"/>
            </a:rPr>
            <a:t>12 Week consultation to obtain feedback from pharmacists and pharmacy technicians</a:t>
          </a:r>
          <a:endParaRPr lang="en-GB" sz="2000" dirty="0">
            <a:solidFill>
              <a:schemeClr val="tx1"/>
            </a:solidFill>
          </a:endParaRPr>
        </a:p>
      </dgm:t>
    </dgm:pt>
    <dgm:pt modelId="{9FE473A1-69EF-46B7-B682-2BFD271E36B3}" type="parTrans" cxnId="{7A4D3E6E-6A49-47F6-A721-B9872026EC9B}">
      <dgm:prSet/>
      <dgm:spPr/>
      <dgm:t>
        <a:bodyPr/>
        <a:lstStyle/>
        <a:p>
          <a:endParaRPr lang="en-GB"/>
        </a:p>
      </dgm:t>
    </dgm:pt>
    <dgm:pt modelId="{68CFCD41-B8B0-491D-A680-B4508B34D90A}" type="sibTrans" cxnId="{7A4D3E6E-6A49-47F6-A721-B9872026EC9B}">
      <dgm:prSet/>
      <dgm:spPr/>
      <dgm:t>
        <a:bodyPr/>
        <a:lstStyle/>
        <a:p>
          <a:endParaRPr lang="en-GB"/>
        </a:p>
      </dgm:t>
    </dgm:pt>
    <dgm:pt modelId="{D94EA83A-8EA1-4B75-9988-245482A5FED0}">
      <dgm:prSet custT="1"/>
      <dgm:spPr>
        <a:solidFill>
          <a:schemeClr val="accent3">
            <a:lumMod val="75000"/>
          </a:schemeClr>
        </a:solidFill>
      </dgm:spPr>
      <dgm:t>
        <a:bodyPr/>
        <a:lstStyle/>
        <a:p>
          <a:r>
            <a:rPr lang="en-GB" sz="2000" b="1" dirty="0" smtClean="0">
              <a:solidFill>
                <a:schemeClr val="tx1"/>
              </a:solidFill>
            </a:rPr>
            <a:t>December 2017 </a:t>
          </a:r>
          <a:r>
            <a:rPr lang="en-GB" sz="2000" dirty="0" smtClean="0">
              <a:solidFill>
                <a:schemeClr val="tx1"/>
              </a:solidFill>
            </a:rPr>
            <a:t>-  Council approved the new revalidation framework</a:t>
          </a:r>
          <a:endParaRPr lang="en-GB" sz="2000" dirty="0">
            <a:solidFill>
              <a:schemeClr val="tx1"/>
            </a:solidFill>
          </a:endParaRPr>
        </a:p>
      </dgm:t>
    </dgm:pt>
    <dgm:pt modelId="{C16361FE-3661-42C6-91F5-F33B6D64EA73}" type="parTrans" cxnId="{A3979D11-9823-423B-B62F-1B9887351ED3}">
      <dgm:prSet/>
      <dgm:spPr/>
      <dgm:t>
        <a:bodyPr/>
        <a:lstStyle/>
        <a:p>
          <a:endParaRPr lang="en-GB"/>
        </a:p>
      </dgm:t>
    </dgm:pt>
    <dgm:pt modelId="{0C46CB49-492D-49A4-B82D-9FFBFE0ADC0A}" type="sibTrans" cxnId="{A3979D11-9823-423B-B62F-1B9887351ED3}">
      <dgm:prSet/>
      <dgm:spPr/>
      <dgm:t>
        <a:bodyPr/>
        <a:lstStyle/>
        <a:p>
          <a:endParaRPr lang="en-GB"/>
        </a:p>
      </dgm:t>
    </dgm:pt>
    <dgm:pt modelId="{A11A2329-77D8-4AD2-913B-AE97DD6B1939}" type="pres">
      <dgm:prSet presAssocID="{3A40DE7C-395B-4512-9680-6337FD625AB0}" presName="outerComposite" presStyleCnt="0">
        <dgm:presLayoutVars>
          <dgm:chMax val="5"/>
          <dgm:dir/>
          <dgm:resizeHandles val="exact"/>
        </dgm:presLayoutVars>
      </dgm:prSet>
      <dgm:spPr/>
      <dgm:t>
        <a:bodyPr/>
        <a:lstStyle/>
        <a:p>
          <a:endParaRPr lang="en-GB"/>
        </a:p>
      </dgm:t>
    </dgm:pt>
    <dgm:pt modelId="{4E5DC699-3720-46FF-97AC-69967072F3AD}" type="pres">
      <dgm:prSet presAssocID="{3A40DE7C-395B-4512-9680-6337FD625AB0}" presName="dummyMaxCanvas" presStyleCnt="0">
        <dgm:presLayoutVars/>
      </dgm:prSet>
      <dgm:spPr/>
    </dgm:pt>
    <dgm:pt modelId="{0B4477DE-9AB9-4FF8-B5DF-557BD1A5A1B8}" type="pres">
      <dgm:prSet presAssocID="{3A40DE7C-395B-4512-9680-6337FD625AB0}" presName="FourNodes_1" presStyleLbl="node1" presStyleIdx="0" presStyleCnt="4" custScaleY="83241">
        <dgm:presLayoutVars>
          <dgm:bulletEnabled val="1"/>
        </dgm:presLayoutVars>
      </dgm:prSet>
      <dgm:spPr/>
      <dgm:t>
        <a:bodyPr/>
        <a:lstStyle/>
        <a:p>
          <a:endParaRPr lang="en-GB"/>
        </a:p>
      </dgm:t>
    </dgm:pt>
    <dgm:pt modelId="{546117E9-3A08-44B1-B8B2-2871CCBD49CE}" type="pres">
      <dgm:prSet presAssocID="{3A40DE7C-395B-4512-9680-6337FD625AB0}" presName="FourNodes_2" presStyleLbl="node1" presStyleIdx="1" presStyleCnt="4" custLinFactNeighborX="-562" custLinFactNeighborY="-13473">
        <dgm:presLayoutVars>
          <dgm:bulletEnabled val="1"/>
        </dgm:presLayoutVars>
      </dgm:prSet>
      <dgm:spPr/>
      <dgm:t>
        <a:bodyPr/>
        <a:lstStyle/>
        <a:p>
          <a:endParaRPr lang="en-GB"/>
        </a:p>
      </dgm:t>
    </dgm:pt>
    <dgm:pt modelId="{A5855C5B-7904-4316-B921-785F6DF389F2}" type="pres">
      <dgm:prSet presAssocID="{3A40DE7C-395B-4512-9680-6337FD625AB0}" presName="FourNodes_3" presStyleLbl="node1" presStyleIdx="2" presStyleCnt="4" custScaleY="127713">
        <dgm:presLayoutVars>
          <dgm:bulletEnabled val="1"/>
        </dgm:presLayoutVars>
      </dgm:prSet>
      <dgm:spPr/>
      <dgm:t>
        <a:bodyPr/>
        <a:lstStyle/>
        <a:p>
          <a:endParaRPr lang="en-GB"/>
        </a:p>
      </dgm:t>
    </dgm:pt>
    <dgm:pt modelId="{971181D4-9D2B-4D96-B879-1177FA8D7696}" type="pres">
      <dgm:prSet presAssocID="{3A40DE7C-395B-4512-9680-6337FD625AB0}" presName="FourNodes_4" presStyleLbl="node1" presStyleIdx="3" presStyleCnt="4" custScaleY="76126">
        <dgm:presLayoutVars>
          <dgm:bulletEnabled val="1"/>
        </dgm:presLayoutVars>
      </dgm:prSet>
      <dgm:spPr/>
      <dgm:t>
        <a:bodyPr/>
        <a:lstStyle/>
        <a:p>
          <a:endParaRPr lang="en-GB"/>
        </a:p>
      </dgm:t>
    </dgm:pt>
    <dgm:pt modelId="{F9A69863-9899-4A3D-8998-C983092CD8B7}" type="pres">
      <dgm:prSet presAssocID="{3A40DE7C-395B-4512-9680-6337FD625AB0}" presName="FourConn_1-2" presStyleLbl="fgAccFollowNode1" presStyleIdx="0" presStyleCnt="3">
        <dgm:presLayoutVars>
          <dgm:bulletEnabled val="1"/>
        </dgm:presLayoutVars>
      </dgm:prSet>
      <dgm:spPr/>
      <dgm:t>
        <a:bodyPr/>
        <a:lstStyle/>
        <a:p>
          <a:endParaRPr lang="en-GB"/>
        </a:p>
      </dgm:t>
    </dgm:pt>
    <dgm:pt modelId="{465B634A-27DE-473F-9394-2AE2B5E1EA2E}" type="pres">
      <dgm:prSet presAssocID="{3A40DE7C-395B-4512-9680-6337FD625AB0}" presName="FourConn_2-3" presStyleLbl="fgAccFollowNode1" presStyleIdx="1" presStyleCnt="3">
        <dgm:presLayoutVars>
          <dgm:bulletEnabled val="1"/>
        </dgm:presLayoutVars>
      </dgm:prSet>
      <dgm:spPr/>
      <dgm:t>
        <a:bodyPr/>
        <a:lstStyle/>
        <a:p>
          <a:endParaRPr lang="en-GB"/>
        </a:p>
      </dgm:t>
    </dgm:pt>
    <dgm:pt modelId="{D453154D-4559-4862-8417-70560912BE18}" type="pres">
      <dgm:prSet presAssocID="{3A40DE7C-395B-4512-9680-6337FD625AB0}" presName="FourConn_3-4" presStyleLbl="fgAccFollowNode1" presStyleIdx="2" presStyleCnt="3">
        <dgm:presLayoutVars>
          <dgm:bulletEnabled val="1"/>
        </dgm:presLayoutVars>
      </dgm:prSet>
      <dgm:spPr/>
      <dgm:t>
        <a:bodyPr/>
        <a:lstStyle/>
        <a:p>
          <a:endParaRPr lang="en-GB"/>
        </a:p>
      </dgm:t>
    </dgm:pt>
    <dgm:pt modelId="{D7410D93-267D-4F77-8409-33C350BB3B64}" type="pres">
      <dgm:prSet presAssocID="{3A40DE7C-395B-4512-9680-6337FD625AB0}" presName="FourNodes_1_text" presStyleLbl="node1" presStyleIdx="3" presStyleCnt="4">
        <dgm:presLayoutVars>
          <dgm:bulletEnabled val="1"/>
        </dgm:presLayoutVars>
      </dgm:prSet>
      <dgm:spPr/>
      <dgm:t>
        <a:bodyPr/>
        <a:lstStyle/>
        <a:p>
          <a:endParaRPr lang="en-GB"/>
        </a:p>
      </dgm:t>
    </dgm:pt>
    <dgm:pt modelId="{FC3AE94A-700A-4F6E-93CA-6BE1DCE09DA6}" type="pres">
      <dgm:prSet presAssocID="{3A40DE7C-395B-4512-9680-6337FD625AB0}" presName="FourNodes_2_text" presStyleLbl="node1" presStyleIdx="3" presStyleCnt="4">
        <dgm:presLayoutVars>
          <dgm:bulletEnabled val="1"/>
        </dgm:presLayoutVars>
      </dgm:prSet>
      <dgm:spPr/>
      <dgm:t>
        <a:bodyPr/>
        <a:lstStyle/>
        <a:p>
          <a:endParaRPr lang="en-GB"/>
        </a:p>
      </dgm:t>
    </dgm:pt>
    <dgm:pt modelId="{D0584DCD-B1FC-4300-B141-1C3659F2E35F}" type="pres">
      <dgm:prSet presAssocID="{3A40DE7C-395B-4512-9680-6337FD625AB0}" presName="FourNodes_3_text" presStyleLbl="node1" presStyleIdx="3" presStyleCnt="4">
        <dgm:presLayoutVars>
          <dgm:bulletEnabled val="1"/>
        </dgm:presLayoutVars>
      </dgm:prSet>
      <dgm:spPr/>
      <dgm:t>
        <a:bodyPr/>
        <a:lstStyle/>
        <a:p>
          <a:endParaRPr lang="en-GB"/>
        </a:p>
      </dgm:t>
    </dgm:pt>
    <dgm:pt modelId="{41D9E2DE-5736-4A09-BCF2-A180E0E9780D}" type="pres">
      <dgm:prSet presAssocID="{3A40DE7C-395B-4512-9680-6337FD625AB0}" presName="FourNodes_4_text" presStyleLbl="node1" presStyleIdx="3" presStyleCnt="4">
        <dgm:presLayoutVars>
          <dgm:bulletEnabled val="1"/>
        </dgm:presLayoutVars>
      </dgm:prSet>
      <dgm:spPr/>
      <dgm:t>
        <a:bodyPr/>
        <a:lstStyle/>
        <a:p>
          <a:endParaRPr lang="en-GB"/>
        </a:p>
      </dgm:t>
    </dgm:pt>
  </dgm:ptLst>
  <dgm:cxnLst>
    <dgm:cxn modelId="{BFD6D6B7-0B08-41F8-8D57-EF43DB4CEFF2}" type="presOf" srcId="{3E6F987D-E4E3-4E01-82BE-240BF8B19A37}" destId="{465B634A-27DE-473F-9394-2AE2B5E1EA2E}" srcOrd="0" destOrd="0" presId="urn:microsoft.com/office/officeart/2005/8/layout/vProcess5"/>
    <dgm:cxn modelId="{7A4D3E6E-6A49-47F6-A721-B9872026EC9B}" srcId="{3A40DE7C-395B-4512-9680-6337FD625AB0}" destId="{C11E9290-FBA0-4190-8B35-F2D175384594}" srcOrd="2" destOrd="0" parTransId="{9FE473A1-69EF-46B7-B682-2BFD271E36B3}" sibTransId="{68CFCD41-B8B0-491D-A680-B4508B34D90A}"/>
    <dgm:cxn modelId="{F0AAC112-5E84-4926-9D36-E40DBF584CB1}" type="presOf" srcId="{D94EA83A-8EA1-4B75-9988-245482A5FED0}" destId="{971181D4-9D2B-4D96-B879-1177FA8D7696}" srcOrd="0" destOrd="0" presId="urn:microsoft.com/office/officeart/2005/8/layout/vProcess5"/>
    <dgm:cxn modelId="{F35BCC76-7005-43E8-BD72-D7E8F9E1D101}" srcId="{3A40DE7C-395B-4512-9680-6337FD625AB0}" destId="{D090F4B0-6393-433D-A2D9-E433153F9C75}" srcOrd="1" destOrd="0" parTransId="{3C3D2BC3-2B11-459D-971C-45D980650EB0}" sibTransId="{3E6F987D-E4E3-4E01-82BE-240BF8B19A37}"/>
    <dgm:cxn modelId="{AA624BBC-A01E-48EC-96A6-EFC7FEDE0603}" type="presOf" srcId="{C11E9290-FBA0-4190-8B35-F2D175384594}" destId="{A5855C5B-7904-4316-B921-785F6DF389F2}" srcOrd="0" destOrd="0" presId="urn:microsoft.com/office/officeart/2005/8/layout/vProcess5"/>
    <dgm:cxn modelId="{A3979D11-9823-423B-B62F-1B9887351ED3}" srcId="{3A40DE7C-395B-4512-9680-6337FD625AB0}" destId="{D94EA83A-8EA1-4B75-9988-245482A5FED0}" srcOrd="3" destOrd="0" parTransId="{C16361FE-3661-42C6-91F5-F33B6D64EA73}" sibTransId="{0C46CB49-492D-49A4-B82D-9FFBFE0ADC0A}"/>
    <dgm:cxn modelId="{AC1302BE-320E-4F41-9B3B-FC77C3B025FF}" type="presOf" srcId="{68CFCD41-B8B0-491D-A680-B4508B34D90A}" destId="{D453154D-4559-4862-8417-70560912BE18}" srcOrd="0" destOrd="0" presId="urn:microsoft.com/office/officeart/2005/8/layout/vProcess5"/>
    <dgm:cxn modelId="{0B63676A-BADD-4CA4-932B-A5571AE49B2E}" type="presOf" srcId="{3D332F13-8589-4F96-B739-493A870F57D0}" destId="{0B4477DE-9AB9-4FF8-B5DF-557BD1A5A1B8}" srcOrd="0" destOrd="0" presId="urn:microsoft.com/office/officeart/2005/8/layout/vProcess5"/>
    <dgm:cxn modelId="{4FC8D809-273D-4900-983F-05062D6B54DE}" type="presOf" srcId="{D94EA83A-8EA1-4B75-9988-245482A5FED0}" destId="{41D9E2DE-5736-4A09-BCF2-A180E0E9780D}" srcOrd="1" destOrd="0" presId="urn:microsoft.com/office/officeart/2005/8/layout/vProcess5"/>
    <dgm:cxn modelId="{A0A1B3C3-B880-4E69-B9EF-43917C52AD7C}" type="presOf" srcId="{3D332F13-8589-4F96-B739-493A870F57D0}" destId="{D7410D93-267D-4F77-8409-33C350BB3B64}" srcOrd="1" destOrd="0" presId="urn:microsoft.com/office/officeart/2005/8/layout/vProcess5"/>
    <dgm:cxn modelId="{C4697D78-7393-4400-A5C2-E18B2A6C5A4D}" type="presOf" srcId="{3A40DE7C-395B-4512-9680-6337FD625AB0}" destId="{A11A2329-77D8-4AD2-913B-AE97DD6B1939}" srcOrd="0" destOrd="0" presId="urn:microsoft.com/office/officeart/2005/8/layout/vProcess5"/>
    <dgm:cxn modelId="{04B5BEE7-7F5A-4087-BC5D-E8D40D5E2925}" type="presOf" srcId="{88DF812F-7541-4002-B8C0-3C10D5CA37D4}" destId="{F9A69863-9899-4A3D-8998-C983092CD8B7}" srcOrd="0" destOrd="0" presId="urn:microsoft.com/office/officeart/2005/8/layout/vProcess5"/>
    <dgm:cxn modelId="{8D986748-69DB-4189-93F6-9EC1F251F8E0}" type="presOf" srcId="{C11E9290-FBA0-4190-8B35-F2D175384594}" destId="{D0584DCD-B1FC-4300-B141-1C3659F2E35F}" srcOrd="1" destOrd="0" presId="urn:microsoft.com/office/officeart/2005/8/layout/vProcess5"/>
    <dgm:cxn modelId="{497142B7-ECC2-42ED-9A6B-E3CE9ED1623D}" srcId="{3A40DE7C-395B-4512-9680-6337FD625AB0}" destId="{3D332F13-8589-4F96-B739-493A870F57D0}" srcOrd="0" destOrd="0" parTransId="{4F650F63-713E-4E95-AEF4-6B503680080C}" sibTransId="{88DF812F-7541-4002-B8C0-3C10D5CA37D4}"/>
    <dgm:cxn modelId="{E1F561C5-6F3E-4D68-AE9C-8C2B9B52BDC7}" type="presOf" srcId="{D090F4B0-6393-433D-A2D9-E433153F9C75}" destId="{546117E9-3A08-44B1-B8B2-2871CCBD49CE}" srcOrd="0" destOrd="0" presId="urn:microsoft.com/office/officeart/2005/8/layout/vProcess5"/>
    <dgm:cxn modelId="{2CB03A02-0208-488B-BDA2-51896E7BDC5D}" type="presOf" srcId="{D090F4B0-6393-433D-A2D9-E433153F9C75}" destId="{FC3AE94A-700A-4F6E-93CA-6BE1DCE09DA6}" srcOrd="1" destOrd="0" presId="urn:microsoft.com/office/officeart/2005/8/layout/vProcess5"/>
    <dgm:cxn modelId="{5790F8B6-3DD0-4B8A-AD55-96ACD2AA84CA}" type="presParOf" srcId="{A11A2329-77D8-4AD2-913B-AE97DD6B1939}" destId="{4E5DC699-3720-46FF-97AC-69967072F3AD}" srcOrd="0" destOrd="0" presId="urn:microsoft.com/office/officeart/2005/8/layout/vProcess5"/>
    <dgm:cxn modelId="{638834CE-ECF9-4494-95FF-462545580941}" type="presParOf" srcId="{A11A2329-77D8-4AD2-913B-AE97DD6B1939}" destId="{0B4477DE-9AB9-4FF8-B5DF-557BD1A5A1B8}" srcOrd="1" destOrd="0" presId="urn:microsoft.com/office/officeart/2005/8/layout/vProcess5"/>
    <dgm:cxn modelId="{7F61E42F-57CA-4FE2-9519-726F77E65CA3}" type="presParOf" srcId="{A11A2329-77D8-4AD2-913B-AE97DD6B1939}" destId="{546117E9-3A08-44B1-B8B2-2871CCBD49CE}" srcOrd="2" destOrd="0" presId="urn:microsoft.com/office/officeart/2005/8/layout/vProcess5"/>
    <dgm:cxn modelId="{A7EC181F-84AA-4790-AB6C-67A560AC954F}" type="presParOf" srcId="{A11A2329-77D8-4AD2-913B-AE97DD6B1939}" destId="{A5855C5B-7904-4316-B921-785F6DF389F2}" srcOrd="3" destOrd="0" presId="urn:microsoft.com/office/officeart/2005/8/layout/vProcess5"/>
    <dgm:cxn modelId="{FF04FBF7-22E0-476A-84FD-01A991A50B32}" type="presParOf" srcId="{A11A2329-77D8-4AD2-913B-AE97DD6B1939}" destId="{971181D4-9D2B-4D96-B879-1177FA8D7696}" srcOrd="4" destOrd="0" presId="urn:microsoft.com/office/officeart/2005/8/layout/vProcess5"/>
    <dgm:cxn modelId="{0CAB2A1C-B6FB-47AA-809C-4E829DCC4A65}" type="presParOf" srcId="{A11A2329-77D8-4AD2-913B-AE97DD6B1939}" destId="{F9A69863-9899-4A3D-8998-C983092CD8B7}" srcOrd="5" destOrd="0" presId="urn:microsoft.com/office/officeart/2005/8/layout/vProcess5"/>
    <dgm:cxn modelId="{39875A2D-100F-4778-80A8-5475C6A3B464}" type="presParOf" srcId="{A11A2329-77D8-4AD2-913B-AE97DD6B1939}" destId="{465B634A-27DE-473F-9394-2AE2B5E1EA2E}" srcOrd="6" destOrd="0" presId="urn:microsoft.com/office/officeart/2005/8/layout/vProcess5"/>
    <dgm:cxn modelId="{0C225DE1-BAFA-4CEC-8446-9E7EBBA952E1}" type="presParOf" srcId="{A11A2329-77D8-4AD2-913B-AE97DD6B1939}" destId="{D453154D-4559-4862-8417-70560912BE18}" srcOrd="7" destOrd="0" presId="urn:microsoft.com/office/officeart/2005/8/layout/vProcess5"/>
    <dgm:cxn modelId="{D9EC17D0-2F57-4499-B752-F106DEFE35DC}" type="presParOf" srcId="{A11A2329-77D8-4AD2-913B-AE97DD6B1939}" destId="{D7410D93-267D-4F77-8409-33C350BB3B64}" srcOrd="8" destOrd="0" presId="urn:microsoft.com/office/officeart/2005/8/layout/vProcess5"/>
    <dgm:cxn modelId="{4577442D-A3E5-4378-A206-6BB9837DBD93}" type="presParOf" srcId="{A11A2329-77D8-4AD2-913B-AE97DD6B1939}" destId="{FC3AE94A-700A-4F6E-93CA-6BE1DCE09DA6}" srcOrd="9" destOrd="0" presId="urn:microsoft.com/office/officeart/2005/8/layout/vProcess5"/>
    <dgm:cxn modelId="{B6478C22-AE74-4BFC-AE5F-64B8F7853E8C}" type="presParOf" srcId="{A11A2329-77D8-4AD2-913B-AE97DD6B1939}" destId="{D0584DCD-B1FC-4300-B141-1C3659F2E35F}" srcOrd="10" destOrd="0" presId="urn:microsoft.com/office/officeart/2005/8/layout/vProcess5"/>
    <dgm:cxn modelId="{88ECE531-9ACA-47F9-B984-6F48A491043A}" type="presParOf" srcId="{A11A2329-77D8-4AD2-913B-AE97DD6B1939}" destId="{41D9E2DE-5736-4A09-BCF2-A180E0E9780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95BCA2-E3FB-4F26-8984-7525CEE48170}" type="doc">
      <dgm:prSet loTypeId="urn:microsoft.com/office/officeart/2005/8/layout/vList3#1" loCatId="list" qsTypeId="urn:microsoft.com/office/officeart/2005/8/quickstyle/simple1" qsCatId="simple" csTypeId="urn:microsoft.com/office/officeart/2005/8/colors/accent1_2" csCatId="accent1" phldr="1"/>
      <dgm:spPr/>
    </dgm:pt>
    <dgm:pt modelId="{7F8BEE9A-20F5-4788-8FA2-D0569D379B93}">
      <dgm:prSet phldrT="[Text]"/>
      <dgm:spPr/>
      <dgm:t>
        <a:bodyPr/>
        <a:lstStyle/>
        <a:p>
          <a:pPr algn="l"/>
          <a:r>
            <a:rPr lang="en-GB" dirty="0" smtClean="0">
              <a:solidFill>
                <a:schemeClr val="tx1"/>
              </a:solidFill>
            </a:rPr>
            <a:t>Be open and honest</a:t>
          </a:r>
          <a:endParaRPr lang="en-GB" dirty="0">
            <a:solidFill>
              <a:schemeClr val="tx1"/>
            </a:solidFill>
          </a:endParaRPr>
        </a:p>
      </dgm:t>
    </dgm:pt>
    <dgm:pt modelId="{A1D97E6F-8E60-470B-B8C7-48E0C10908B7}" type="parTrans" cxnId="{0CCDB7B6-3B6D-4253-B4DA-8266C659070B}">
      <dgm:prSet/>
      <dgm:spPr/>
      <dgm:t>
        <a:bodyPr/>
        <a:lstStyle/>
        <a:p>
          <a:endParaRPr lang="en-GB"/>
        </a:p>
      </dgm:t>
    </dgm:pt>
    <dgm:pt modelId="{C434124B-8ACD-4ED5-9EA3-A17FB751A2BB}" type="sibTrans" cxnId="{0CCDB7B6-3B6D-4253-B4DA-8266C659070B}">
      <dgm:prSet/>
      <dgm:spPr/>
      <dgm:t>
        <a:bodyPr/>
        <a:lstStyle/>
        <a:p>
          <a:endParaRPr lang="en-GB"/>
        </a:p>
      </dgm:t>
    </dgm:pt>
    <dgm:pt modelId="{A03E21C1-179D-473F-A3E7-8536E0A31CDD}">
      <dgm:prSet phldrT="[Text]"/>
      <dgm:spPr/>
      <dgm:t>
        <a:bodyPr/>
        <a:lstStyle/>
        <a:p>
          <a:pPr algn="l"/>
          <a:r>
            <a:rPr lang="en-GB" dirty="0" smtClean="0">
              <a:solidFill>
                <a:schemeClr val="tx1"/>
              </a:solidFill>
            </a:rPr>
            <a:t>Relate to activities from the past </a:t>
          </a:r>
          <a:r>
            <a:rPr lang="en-GB" b="1" dirty="0" smtClean="0">
              <a:solidFill>
                <a:schemeClr val="tx1"/>
              </a:solidFill>
            </a:rPr>
            <a:t>year</a:t>
          </a:r>
          <a:endParaRPr lang="en-GB" b="1" dirty="0">
            <a:solidFill>
              <a:schemeClr val="tx1"/>
            </a:solidFill>
          </a:endParaRPr>
        </a:p>
      </dgm:t>
    </dgm:pt>
    <dgm:pt modelId="{EC4418A8-6CBC-434A-B60E-D055EB8053DA}" type="parTrans" cxnId="{22817D73-4337-4465-822E-FF7DF58FF22B}">
      <dgm:prSet/>
      <dgm:spPr/>
      <dgm:t>
        <a:bodyPr/>
        <a:lstStyle/>
        <a:p>
          <a:endParaRPr lang="en-GB"/>
        </a:p>
      </dgm:t>
    </dgm:pt>
    <dgm:pt modelId="{9D14BA96-B529-4635-8AB7-650C72C6EDAF}" type="sibTrans" cxnId="{22817D73-4337-4465-822E-FF7DF58FF22B}">
      <dgm:prSet/>
      <dgm:spPr/>
      <dgm:t>
        <a:bodyPr/>
        <a:lstStyle/>
        <a:p>
          <a:endParaRPr lang="en-GB"/>
        </a:p>
      </dgm:t>
    </dgm:pt>
    <dgm:pt modelId="{645DC056-BB48-430E-BC91-9D0C801BCA57}">
      <dgm:prSet phldrT="[Text]"/>
      <dgm:spPr/>
      <dgm:t>
        <a:bodyPr/>
        <a:lstStyle/>
        <a:p>
          <a:pPr algn="l"/>
          <a:r>
            <a:rPr lang="en-GB" dirty="0" smtClean="0">
              <a:solidFill>
                <a:schemeClr val="tx1"/>
              </a:solidFill>
            </a:rPr>
            <a:t>Help you reflect on your practice to help make improvements</a:t>
          </a:r>
          <a:endParaRPr lang="en-GB" dirty="0">
            <a:solidFill>
              <a:schemeClr val="tx1"/>
            </a:solidFill>
          </a:endParaRPr>
        </a:p>
      </dgm:t>
    </dgm:pt>
    <dgm:pt modelId="{C8EAF4C9-046F-44BF-B9A8-511CFFF8374B}" type="parTrans" cxnId="{B92549B8-FD6E-44CF-9752-459BDC93E19F}">
      <dgm:prSet/>
      <dgm:spPr/>
      <dgm:t>
        <a:bodyPr/>
        <a:lstStyle/>
        <a:p>
          <a:endParaRPr lang="en-GB"/>
        </a:p>
      </dgm:t>
    </dgm:pt>
    <dgm:pt modelId="{FC64ECD1-E774-45E2-AF62-F49B2FD3DB23}" type="sibTrans" cxnId="{B92549B8-FD6E-44CF-9752-459BDC93E19F}">
      <dgm:prSet/>
      <dgm:spPr/>
      <dgm:t>
        <a:bodyPr/>
        <a:lstStyle/>
        <a:p>
          <a:endParaRPr lang="en-GB"/>
        </a:p>
      </dgm:t>
    </dgm:pt>
    <dgm:pt modelId="{A4E050E4-40AF-4096-B46D-E97F8F8073AF}" type="pres">
      <dgm:prSet presAssocID="{BF95BCA2-E3FB-4F26-8984-7525CEE48170}" presName="linearFlow" presStyleCnt="0">
        <dgm:presLayoutVars>
          <dgm:dir/>
          <dgm:resizeHandles val="exact"/>
        </dgm:presLayoutVars>
      </dgm:prSet>
      <dgm:spPr/>
    </dgm:pt>
    <dgm:pt modelId="{87FCB5E2-8BB2-4BBF-8689-4CE71E82E90C}" type="pres">
      <dgm:prSet presAssocID="{7F8BEE9A-20F5-4788-8FA2-D0569D379B93}" presName="composite" presStyleCnt="0"/>
      <dgm:spPr/>
    </dgm:pt>
    <dgm:pt modelId="{885AB73A-BE70-49C8-BF13-6098F26C0805}" type="pres">
      <dgm:prSet presAssocID="{7F8BEE9A-20F5-4788-8FA2-D0569D379B93}" presName="imgShp" presStyleLbl="fgImgPlace1" presStyleIdx="0" presStyleCnt="3" custLinFactX="-27154" custLinFactNeighborX="-100000" custLinFactNeighborY="14200"/>
      <dgm:spPr/>
    </dgm:pt>
    <dgm:pt modelId="{74913BD3-02A8-48FC-83BA-CF492B7B8B23}" type="pres">
      <dgm:prSet presAssocID="{7F8BEE9A-20F5-4788-8FA2-D0569D379B93}" presName="txShp" presStyleLbl="node1" presStyleIdx="0" presStyleCnt="3" custScaleX="133797" custLinFactNeighborX="8873" custLinFactNeighborY="7047">
        <dgm:presLayoutVars>
          <dgm:bulletEnabled val="1"/>
        </dgm:presLayoutVars>
      </dgm:prSet>
      <dgm:spPr/>
      <dgm:t>
        <a:bodyPr/>
        <a:lstStyle/>
        <a:p>
          <a:endParaRPr lang="en-GB"/>
        </a:p>
      </dgm:t>
    </dgm:pt>
    <dgm:pt modelId="{83515212-C052-4D3E-A3EF-C2CFDF46BADE}" type="pres">
      <dgm:prSet presAssocID="{C434124B-8ACD-4ED5-9EA3-A17FB751A2BB}" presName="spacing" presStyleCnt="0"/>
      <dgm:spPr/>
    </dgm:pt>
    <dgm:pt modelId="{1C073503-85D1-434A-9019-FC34023F3727}" type="pres">
      <dgm:prSet presAssocID="{A03E21C1-179D-473F-A3E7-8536E0A31CDD}" presName="composite" presStyleCnt="0"/>
      <dgm:spPr/>
    </dgm:pt>
    <dgm:pt modelId="{F47F00E5-8273-4394-B972-8C3A54D4D89D}" type="pres">
      <dgm:prSet presAssocID="{A03E21C1-179D-473F-A3E7-8536E0A31CDD}" presName="imgShp" presStyleLbl="fgImgPlace1" presStyleIdx="1" presStyleCnt="3" custLinFactX="-27154" custLinFactNeighborX="-100000" custLinFactNeighborY="13449"/>
      <dgm:spPr/>
    </dgm:pt>
    <dgm:pt modelId="{7F1D4520-FC38-4A10-93DE-D39B804CDDE4}" type="pres">
      <dgm:prSet presAssocID="{A03E21C1-179D-473F-A3E7-8536E0A31CDD}" presName="txShp" presStyleLbl="node1" presStyleIdx="1" presStyleCnt="3" custScaleX="133801" custLinFactNeighborX="8287" custLinFactNeighborY="6296">
        <dgm:presLayoutVars>
          <dgm:bulletEnabled val="1"/>
        </dgm:presLayoutVars>
      </dgm:prSet>
      <dgm:spPr/>
      <dgm:t>
        <a:bodyPr/>
        <a:lstStyle/>
        <a:p>
          <a:endParaRPr lang="en-GB"/>
        </a:p>
      </dgm:t>
    </dgm:pt>
    <dgm:pt modelId="{7D5E9390-07DB-48C2-B3F0-27923177BE80}" type="pres">
      <dgm:prSet presAssocID="{9D14BA96-B529-4635-8AB7-650C72C6EDAF}" presName="spacing" presStyleCnt="0"/>
      <dgm:spPr/>
    </dgm:pt>
    <dgm:pt modelId="{FA639155-7BC7-45E5-A11D-50718096C4C9}" type="pres">
      <dgm:prSet presAssocID="{645DC056-BB48-430E-BC91-9D0C801BCA57}" presName="composite" presStyleCnt="0"/>
      <dgm:spPr/>
    </dgm:pt>
    <dgm:pt modelId="{C2DBFEBD-A9F3-4529-B055-513BE8CC484D}" type="pres">
      <dgm:prSet presAssocID="{645DC056-BB48-430E-BC91-9D0C801BCA57}" presName="imgShp" presStyleLbl="fgImgPlace1" presStyleIdx="2" presStyleCnt="3" custLinFactX="-2154" custLinFactNeighborX="-100000" custLinFactNeighborY="5545"/>
      <dgm:spPr/>
    </dgm:pt>
    <dgm:pt modelId="{6DCD47FA-452C-4DB5-B61A-9AAF02A5CC48}" type="pres">
      <dgm:prSet presAssocID="{645DC056-BB48-430E-BC91-9D0C801BCA57}" presName="txShp" presStyleLbl="node1" presStyleIdx="2" presStyleCnt="3" custScaleX="133801" custLinFactNeighborX="8287" custLinFactNeighborY="6296">
        <dgm:presLayoutVars>
          <dgm:bulletEnabled val="1"/>
        </dgm:presLayoutVars>
      </dgm:prSet>
      <dgm:spPr/>
      <dgm:t>
        <a:bodyPr/>
        <a:lstStyle/>
        <a:p>
          <a:endParaRPr lang="en-GB"/>
        </a:p>
      </dgm:t>
    </dgm:pt>
  </dgm:ptLst>
  <dgm:cxnLst>
    <dgm:cxn modelId="{22817D73-4337-4465-822E-FF7DF58FF22B}" srcId="{BF95BCA2-E3FB-4F26-8984-7525CEE48170}" destId="{A03E21C1-179D-473F-A3E7-8536E0A31CDD}" srcOrd="1" destOrd="0" parTransId="{EC4418A8-6CBC-434A-B60E-D055EB8053DA}" sibTransId="{9D14BA96-B529-4635-8AB7-650C72C6EDAF}"/>
    <dgm:cxn modelId="{B92549B8-FD6E-44CF-9752-459BDC93E19F}" srcId="{BF95BCA2-E3FB-4F26-8984-7525CEE48170}" destId="{645DC056-BB48-430E-BC91-9D0C801BCA57}" srcOrd="2" destOrd="0" parTransId="{C8EAF4C9-046F-44BF-B9A8-511CFFF8374B}" sibTransId="{FC64ECD1-E774-45E2-AF62-F49B2FD3DB23}"/>
    <dgm:cxn modelId="{EE2CADEB-83F9-4409-8E68-85420D612295}" type="presOf" srcId="{BF95BCA2-E3FB-4F26-8984-7525CEE48170}" destId="{A4E050E4-40AF-4096-B46D-E97F8F8073AF}" srcOrd="0" destOrd="0" presId="urn:microsoft.com/office/officeart/2005/8/layout/vList3#1"/>
    <dgm:cxn modelId="{0E4EBF63-D382-4E5F-B1B1-01960C683738}" type="presOf" srcId="{645DC056-BB48-430E-BC91-9D0C801BCA57}" destId="{6DCD47FA-452C-4DB5-B61A-9AAF02A5CC48}" srcOrd="0" destOrd="0" presId="urn:microsoft.com/office/officeart/2005/8/layout/vList3#1"/>
    <dgm:cxn modelId="{AFF84DF6-AC72-4399-BC6C-11B21160BE7C}" type="presOf" srcId="{7F8BEE9A-20F5-4788-8FA2-D0569D379B93}" destId="{74913BD3-02A8-48FC-83BA-CF492B7B8B23}" srcOrd="0" destOrd="0" presId="urn:microsoft.com/office/officeart/2005/8/layout/vList3#1"/>
    <dgm:cxn modelId="{0CCDB7B6-3B6D-4253-B4DA-8266C659070B}" srcId="{BF95BCA2-E3FB-4F26-8984-7525CEE48170}" destId="{7F8BEE9A-20F5-4788-8FA2-D0569D379B93}" srcOrd="0" destOrd="0" parTransId="{A1D97E6F-8E60-470B-B8C7-48E0C10908B7}" sibTransId="{C434124B-8ACD-4ED5-9EA3-A17FB751A2BB}"/>
    <dgm:cxn modelId="{8735061E-A5C3-48A0-8C70-1C19082DC192}" type="presOf" srcId="{A03E21C1-179D-473F-A3E7-8536E0A31CDD}" destId="{7F1D4520-FC38-4A10-93DE-D39B804CDDE4}" srcOrd="0" destOrd="0" presId="urn:microsoft.com/office/officeart/2005/8/layout/vList3#1"/>
    <dgm:cxn modelId="{6715A397-FEFD-40DC-83BC-17211704E722}" type="presParOf" srcId="{A4E050E4-40AF-4096-B46D-E97F8F8073AF}" destId="{87FCB5E2-8BB2-4BBF-8689-4CE71E82E90C}" srcOrd="0" destOrd="0" presId="urn:microsoft.com/office/officeart/2005/8/layout/vList3#1"/>
    <dgm:cxn modelId="{D942B3E7-EE49-4246-9D96-5844F188484D}" type="presParOf" srcId="{87FCB5E2-8BB2-4BBF-8689-4CE71E82E90C}" destId="{885AB73A-BE70-49C8-BF13-6098F26C0805}" srcOrd="0" destOrd="0" presId="urn:microsoft.com/office/officeart/2005/8/layout/vList3#1"/>
    <dgm:cxn modelId="{C57C4E43-02D5-4792-8BE2-0B1593AF3EEC}" type="presParOf" srcId="{87FCB5E2-8BB2-4BBF-8689-4CE71E82E90C}" destId="{74913BD3-02A8-48FC-83BA-CF492B7B8B23}" srcOrd="1" destOrd="0" presId="urn:microsoft.com/office/officeart/2005/8/layout/vList3#1"/>
    <dgm:cxn modelId="{9783E68F-CA6C-4C01-94DF-ABEF91DCC4D1}" type="presParOf" srcId="{A4E050E4-40AF-4096-B46D-E97F8F8073AF}" destId="{83515212-C052-4D3E-A3EF-C2CFDF46BADE}" srcOrd="1" destOrd="0" presId="urn:microsoft.com/office/officeart/2005/8/layout/vList3#1"/>
    <dgm:cxn modelId="{486F5E2E-DDFE-4AEA-B806-86A5F87B7D0B}" type="presParOf" srcId="{A4E050E4-40AF-4096-B46D-E97F8F8073AF}" destId="{1C073503-85D1-434A-9019-FC34023F3727}" srcOrd="2" destOrd="0" presId="urn:microsoft.com/office/officeart/2005/8/layout/vList3#1"/>
    <dgm:cxn modelId="{8B011AC7-1700-48C7-8F1C-358E56A5C6F4}" type="presParOf" srcId="{1C073503-85D1-434A-9019-FC34023F3727}" destId="{F47F00E5-8273-4394-B972-8C3A54D4D89D}" srcOrd="0" destOrd="0" presId="urn:microsoft.com/office/officeart/2005/8/layout/vList3#1"/>
    <dgm:cxn modelId="{BC2BF60F-1E68-4B2A-92B3-1764A159E596}" type="presParOf" srcId="{1C073503-85D1-434A-9019-FC34023F3727}" destId="{7F1D4520-FC38-4A10-93DE-D39B804CDDE4}" srcOrd="1" destOrd="0" presId="urn:microsoft.com/office/officeart/2005/8/layout/vList3#1"/>
    <dgm:cxn modelId="{AB942013-EE79-4D13-B30B-AB7536745A39}" type="presParOf" srcId="{A4E050E4-40AF-4096-B46D-E97F8F8073AF}" destId="{7D5E9390-07DB-48C2-B3F0-27923177BE80}" srcOrd="3" destOrd="0" presId="urn:microsoft.com/office/officeart/2005/8/layout/vList3#1"/>
    <dgm:cxn modelId="{9584C68C-2065-495E-B480-B059868ECDA4}" type="presParOf" srcId="{A4E050E4-40AF-4096-B46D-E97F8F8073AF}" destId="{FA639155-7BC7-45E5-A11D-50718096C4C9}" srcOrd="4" destOrd="0" presId="urn:microsoft.com/office/officeart/2005/8/layout/vList3#1"/>
    <dgm:cxn modelId="{1FDC5713-7D6E-4E9E-B92D-2527BD902FE2}" type="presParOf" srcId="{FA639155-7BC7-45E5-A11D-50718096C4C9}" destId="{C2DBFEBD-A9F3-4529-B055-513BE8CC484D}" srcOrd="0" destOrd="0" presId="urn:microsoft.com/office/officeart/2005/8/layout/vList3#1"/>
    <dgm:cxn modelId="{F83E1BBE-F996-482D-81FE-553A52247638}" type="presParOf" srcId="{FA639155-7BC7-45E5-A11D-50718096C4C9}" destId="{6DCD47FA-452C-4DB5-B61A-9AAF02A5CC48}"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B9D1CE-7AC4-4F75-B2B0-E653CB137638}" type="doc">
      <dgm:prSet loTypeId="urn:microsoft.com/office/officeart/2005/8/layout/process1" loCatId="process" qsTypeId="urn:microsoft.com/office/officeart/2005/8/quickstyle/simple1" qsCatId="simple" csTypeId="urn:microsoft.com/office/officeart/2005/8/colors/accent1_2" csCatId="accent1" phldr="1"/>
      <dgm:spPr/>
    </dgm:pt>
    <dgm:pt modelId="{C1D3FCF7-47FF-4D48-9B34-5DB193C1A4C1}">
      <dgm:prSet phldrT="[Text]"/>
      <dgm:spPr>
        <a:solidFill>
          <a:schemeClr val="accent6">
            <a:lumMod val="20000"/>
            <a:lumOff val="80000"/>
          </a:schemeClr>
        </a:solidFill>
      </dgm:spPr>
      <dgm:t>
        <a:bodyPr/>
        <a:lstStyle/>
        <a:p>
          <a:r>
            <a:rPr lang="en-GB" dirty="0" smtClean="0">
              <a:solidFill>
                <a:schemeClr val="tx1"/>
              </a:solidFill>
            </a:rPr>
            <a:t>A summary of you practice from the past year</a:t>
          </a:r>
          <a:endParaRPr lang="en-GB" dirty="0"/>
        </a:p>
      </dgm:t>
    </dgm:pt>
    <dgm:pt modelId="{820EEDDF-CF90-4057-A2AF-F1BCEB900B60}" type="parTrans" cxnId="{1C43CE7B-1EB1-4143-9D39-BF87ED8861CE}">
      <dgm:prSet/>
      <dgm:spPr/>
      <dgm:t>
        <a:bodyPr/>
        <a:lstStyle/>
        <a:p>
          <a:endParaRPr lang="en-GB"/>
        </a:p>
      </dgm:t>
    </dgm:pt>
    <dgm:pt modelId="{1D74408F-66F5-420E-BA16-599005DAD063}" type="sibTrans" cxnId="{1C43CE7B-1EB1-4143-9D39-BF87ED8861CE}">
      <dgm:prSet/>
      <dgm:spPr/>
      <dgm:t>
        <a:bodyPr/>
        <a:lstStyle/>
        <a:p>
          <a:endParaRPr lang="en-GB"/>
        </a:p>
      </dgm:t>
    </dgm:pt>
    <dgm:pt modelId="{F85D4ABE-BD43-4C2F-8308-E37B3AB67A76}">
      <dgm:prSet phldrT="[Text]"/>
      <dgm:spPr>
        <a:solidFill>
          <a:schemeClr val="accent6">
            <a:lumMod val="20000"/>
            <a:lumOff val="80000"/>
          </a:schemeClr>
        </a:solidFill>
      </dgm:spPr>
      <dgm:t>
        <a:bodyPr/>
        <a:lstStyle/>
        <a:p>
          <a:r>
            <a:rPr lang="en-GB" dirty="0" smtClean="0">
              <a:solidFill>
                <a:schemeClr val="tx1"/>
              </a:solidFill>
            </a:rPr>
            <a:t>How one of more of the </a:t>
          </a:r>
          <a:r>
            <a:rPr lang="en-GB" dirty="0" err="1" smtClean="0">
              <a:solidFill>
                <a:schemeClr val="tx1"/>
              </a:solidFill>
            </a:rPr>
            <a:t>GPhC</a:t>
          </a:r>
          <a:r>
            <a:rPr lang="en-GB" dirty="0" smtClean="0">
              <a:solidFill>
                <a:schemeClr val="tx1"/>
              </a:solidFill>
            </a:rPr>
            <a:t> standards for pharmacists and pharmacy </a:t>
          </a:r>
          <a:r>
            <a:rPr lang="en-GB" dirty="0" err="1" smtClean="0">
              <a:solidFill>
                <a:schemeClr val="tx1"/>
              </a:solidFill>
            </a:rPr>
            <a:t>technicans</a:t>
          </a:r>
          <a:r>
            <a:rPr lang="en-GB" dirty="0" smtClean="0">
              <a:solidFill>
                <a:schemeClr val="tx1"/>
              </a:solidFill>
            </a:rPr>
            <a:t> have been met</a:t>
          </a:r>
          <a:endParaRPr lang="en-GB" dirty="0"/>
        </a:p>
      </dgm:t>
    </dgm:pt>
    <dgm:pt modelId="{3FF663AA-824F-4753-AC6F-43489492FEAB}" type="parTrans" cxnId="{833D469D-2185-4F43-A6AC-51B2F65F3284}">
      <dgm:prSet/>
      <dgm:spPr/>
      <dgm:t>
        <a:bodyPr/>
        <a:lstStyle/>
        <a:p>
          <a:endParaRPr lang="en-GB"/>
        </a:p>
      </dgm:t>
    </dgm:pt>
    <dgm:pt modelId="{1A6AE3D5-C481-4CE8-90FB-6560F31D7E60}" type="sibTrans" cxnId="{833D469D-2185-4F43-A6AC-51B2F65F3284}">
      <dgm:prSet/>
      <dgm:spPr/>
      <dgm:t>
        <a:bodyPr/>
        <a:lstStyle/>
        <a:p>
          <a:endParaRPr lang="en-GB"/>
        </a:p>
      </dgm:t>
    </dgm:pt>
    <dgm:pt modelId="{0A4C5A79-5DB4-47CE-A283-8CA612ED893B}">
      <dgm:prSet phldrT="[Text]"/>
      <dgm:spPr>
        <a:solidFill>
          <a:schemeClr val="accent6">
            <a:lumMod val="20000"/>
            <a:lumOff val="80000"/>
          </a:schemeClr>
        </a:solidFill>
      </dgm:spPr>
      <dgm:t>
        <a:bodyPr/>
        <a:lstStyle/>
        <a:p>
          <a:r>
            <a:rPr lang="en-GB" dirty="0" smtClean="0">
              <a:solidFill>
                <a:schemeClr val="tx1"/>
              </a:solidFill>
            </a:rPr>
            <a:t>Examples of how individuals using your services have benefited</a:t>
          </a:r>
          <a:endParaRPr lang="en-GB" dirty="0"/>
        </a:p>
      </dgm:t>
    </dgm:pt>
    <dgm:pt modelId="{AC4B0F1A-4D3F-4639-999C-C3A1C646B0D1}" type="parTrans" cxnId="{C4CE3435-423F-4F16-8C3B-C82C8151891E}">
      <dgm:prSet/>
      <dgm:spPr/>
      <dgm:t>
        <a:bodyPr/>
        <a:lstStyle/>
        <a:p>
          <a:endParaRPr lang="en-GB"/>
        </a:p>
      </dgm:t>
    </dgm:pt>
    <dgm:pt modelId="{D5EBCAB5-5879-4200-9CBE-F9E4D762D640}" type="sibTrans" cxnId="{C4CE3435-423F-4F16-8C3B-C82C8151891E}">
      <dgm:prSet/>
      <dgm:spPr/>
      <dgm:t>
        <a:bodyPr/>
        <a:lstStyle/>
        <a:p>
          <a:endParaRPr lang="en-GB"/>
        </a:p>
      </dgm:t>
    </dgm:pt>
    <dgm:pt modelId="{EDE3135D-25FF-4C56-8411-02976D8E2BFF}" type="pres">
      <dgm:prSet presAssocID="{05B9D1CE-7AC4-4F75-B2B0-E653CB137638}" presName="Name0" presStyleCnt="0">
        <dgm:presLayoutVars>
          <dgm:dir/>
          <dgm:resizeHandles val="exact"/>
        </dgm:presLayoutVars>
      </dgm:prSet>
      <dgm:spPr/>
    </dgm:pt>
    <dgm:pt modelId="{F1660AF8-A007-4EC0-97E6-6A00974ACEF8}" type="pres">
      <dgm:prSet presAssocID="{C1D3FCF7-47FF-4D48-9B34-5DB193C1A4C1}" presName="node" presStyleLbl="node1" presStyleIdx="0" presStyleCnt="3" custScaleX="202772" custScaleY="343337">
        <dgm:presLayoutVars>
          <dgm:bulletEnabled val="1"/>
        </dgm:presLayoutVars>
      </dgm:prSet>
      <dgm:spPr/>
      <dgm:t>
        <a:bodyPr/>
        <a:lstStyle/>
        <a:p>
          <a:endParaRPr lang="en-GB"/>
        </a:p>
      </dgm:t>
    </dgm:pt>
    <dgm:pt modelId="{9D8C0AAE-B4C4-4440-AB46-449E5F6AC748}" type="pres">
      <dgm:prSet presAssocID="{1D74408F-66F5-420E-BA16-599005DAD063}" presName="sibTrans" presStyleLbl="sibTrans2D1" presStyleIdx="0" presStyleCnt="2"/>
      <dgm:spPr/>
      <dgm:t>
        <a:bodyPr/>
        <a:lstStyle/>
        <a:p>
          <a:endParaRPr lang="en-GB"/>
        </a:p>
      </dgm:t>
    </dgm:pt>
    <dgm:pt modelId="{40B63CAC-46CC-42DE-9F77-8E326A700E6C}" type="pres">
      <dgm:prSet presAssocID="{1D74408F-66F5-420E-BA16-599005DAD063}" presName="connectorText" presStyleLbl="sibTrans2D1" presStyleIdx="0" presStyleCnt="2"/>
      <dgm:spPr/>
      <dgm:t>
        <a:bodyPr/>
        <a:lstStyle/>
        <a:p>
          <a:endParaRPr lang="en-GB"/>
        </a:p>
      </dgm:t>
    </dgm:pt>
    <dgm:pt modelId="{620F7FDA-A499-4936-A8A9-C23900A1857B}" type="pres">
      <dgm:prSet presAssocID="{F85D4ABE-BD43-4C2F-8308-E37B3AB67A76}" presName="node" presStyleLbl="node1" presStyleIdx="1" presStyleCnt="3" custScaleX="202772" custScaleY="343337">
        <dgm:presLayoutVars>
          <dgm:bulletEnabled val="1"/>
        </dgm:presLayoutVars>
      </dgm:prSet>
      <dgm:spPr/>
      <dgm:t>
        <a:bodyPr/>
        <a:lstStyle/>
        <a:p>
          <a:endParaRPr lang="en-GB"/>
        </a:p>
      </dgm:t>
    </dgm:pt>
    <dgm:pt modelId="{F7193DAA-31BC-47CD-8659-32656C1C2402}" type="pres">
      <dgm:prSet presAssocID="{1A6AE3D5-C481-4CE8-90FB-6560F31D7E60}" presName="sibTrans" presStyleLbl="sibTrans2D1" presStyleIdx="1" presStyleCnt="2"/>
      <dgm:spPr/>
      <dgm:t>
        <a:bodyPr/>
        <a:lstStyle/>
        <a:p>
          <a:endParaRPr lang="en-GB"/>
        </a:p>
      </dgm:t>
    </dgm:pt>
    <dgm:pt modelId="{4AF3E44A-A647-4C5E-8877-7CB8874C5524}" type="pres">
      <dgm:prSet presAssocID="{1A6AE3D5-C481-4CE8-90FB-6560F31D7E60}" presName="connectorText" presStyleLbl="sibTrans2D1" presStyleIdx="1" presStyleCnt="2"/>
      <dgm:spPr/>
      <dgm:t>
        <a:bodyPr/>
        <a:lstStyle/>
        <a:p>
          <a:endParaRPr lang="en-GB"/>
        </a:p>
      </dgm:t>
    </dgm:pt>
    <dgm:pt modelId="{C2F158A0-FB0F-4384-A6AA-124CC17480F5}" type="pres">
      <dgm:prSet presAssocID="{0A4C5A79-5DB4-47CE-A283-8CA612ED893B}" presName="node" presStyleLbl="node1" presStyleIdx="2" presStyleCnt="3" custScaleX="202772" custScaleY="343337">
        <dgm:presLayoutVars>
          <dgm:bulletEnabled val="1"/>
        </dgm:presLayoutVars>
      </dgm:prSet>
      <dgm:spPr/>
      <dgm:t>
        <a:bodyPr/>
        <a:lstStyle/>
        <a:p>
          <a:endParaRPr lang="en-GB"/>
        </a:p>
      </dgm:t>
    </dgm:pt>
  </dgm:ptLst>
  <dgm:cxnLst>
    <dgm:cxn modelId="{4E0E66D6-1975-4183-93E9-4BBEF47A282D}" type="presOf" srcId="{1D74408F-66F5-420E-BA16-599005DAD063}" destId="{40B63CAC-46CC-42DE-9F77-8E326A700E6C}" srcOrd="1" destOrd="0" presId="urn:microsoft.com/office/officeart/2005/8/layout/process1"/>
    <dgm:cxn modelId="{1C43CE7B-1EB1-4143-9D39-BF87ED8861CE}" srcId="{05B9D1CE-7AC4-4F75-B2B0-E653CB137638}" destId="{C1D3FCF7-47FF-4D48-9B34-5DB193C1A4C1}" srcOrd="0" destOrd="0" parTransId="{820EEDDF-CF90-4057-A2AF-F1BCEB900B60}" sibTransId="{1D74408F-66F5-420E-BA16-599005DAD063}"/>
    <dgm:cxn modelId="{D2D8D562-EDE9-47AC-8246-3CD9B016926D}" type="presOf" srcId="{1A6AE3D5-C481-4CE8-90FB-6560F31D7E60}" destId="{F7193DAA-31BC-47CD-8659-32656C1C2402}" srcOrd="0" destOrd="0" presId="urn:microsoft.com/office/officeart/2005/8/layout/process1"/>
    <dgm:cxn modelId="{36C1C850-49A8-4548-A42B-4F654AE47940}" type="presOf" srcId="{C1D3FCF7-47FF-4D48-9B34-5DB193C1A4C1}" destId="{F1660AF8-A007-4EC0-97E6-6A00974ACEF8}" srcOrd="0" destOrd="0" presId="urn:microsoft.com/office/officeart/2005/8/layout/process1"/>
    <dgm:cxn modelId="{C4CE3435-423F-4F16-8C3B-C82C8151891E}" srcId="{05B9D1CE-7AC4-4F75-B2B0-E653CB137638}" destId="{0A4C5A79-5DB4-47CE-A283-8CA612ED893B}" srcOrd="2" destOrd="0" parTransId="{AC4B0F1A-4D3F-4639-999C-C3A1C646B0D1}" sibTransId="{D5EBCAB5-5879-4200-9CBE-F9E4D762D640}"/>
    <dgm:cxn modelId="{833D469D-2185-4F43-A6AC-51B2F65F3284}" srcId="{05B9D1CE-7AC4-4F75-B2B0-E653CB137638}" destId="{F85D4ABE-BD43-4C2F-8308-E37B3AB67A76}" srcOrd="1" destOrd="0" parTransId="{3FF663AA-824F-4753-AC6F-43489492FEAB}" sibTransId="{1A6AE3D5-C481-4CE8-90FB-6560F31D7E60}"/>
    <dgm:cxn modelId="{5F659122-788E-47B6-826F-4977EC2A6EB9}" type="presOf" srcId="{0A4C5A79-5DB4-47CE-A283-8CA612ED893B}" destId="{C2F158A0-FB0F-4384-A6AA-124CC17480F5}" srcOrd="0" destOrd="0" presId="urn:microsoft.com/office/officeart/2005/8/layout/process1"/>
    <dgm:cxn modelId="{68E6B306-E2AB-4C9C-B261-2257EBEA2E89}" type="presOf" srcId="{1D74408F-66F5-420E-BA16-599005DAD063}" destId="{9D8C0AAE-B4C4-4440-AB46-449E5F6AC748}" srcOrd="0" destOrd="0" presId="urn:microsoft.com/office/officeart/2005/8/layout/process1"/>
    <dgm:cxn modelId="{BE8325CF-4901-492C-A4A5-F27F7A76DFBD}" type="presOf" srcId="{05B9D1CE-7AC4-4F75-B2B0-E653CB137638}" destId="{EDE3135D-25FF-4C56-8411-02976D8E2BFF}" srcOrd="0" destOrd="0" presId="urn:microsoft.com/office/officeart/2005/8/layout/process1"/>
    <dgm:cxn modelId="{0B437CEF-FDCE-43DB-8737-D9E218876CDF}" type="presOf" srcId="{F85D4ABE-BD43-4C2F-8308-E37B3AB67A76}" destId="{620F7FDA-A499-4936-A8A9-C23900A1857B}" srcOrd="0" destOrd="0" presId="urn:microsoft.com/office/officeart/2005/8/layout/process1"/>
    <dgm:cxn modelId="{AEDE9BFE-1E85-4B2B-9161-601A8E0932AC}" type="presOf" srcId="{1A6AE3D5-C481-4CE8-90FB-6560F31D7E60}" destId="{4AF3E44A-A647-4C5E-8877-7CB8874C5524}" srcOrd="1" destOrd="0" presId="urn:microsoft.com/office/officeart/2005/8/layout/process1"/>
    <dgm:cxn modelId="{56923C3B-814B-4F39-89F2-1BFE5E34E556}" type="presParOf" srcId="{EDE3135D-25FF-4C56-8411-02976D8E2BFF}" destId="{F1660AF8-A007-4EC0-97E6-6A00974ACEF8}" srcOrd="0" destOrd="0" presId="urn:microsoft.com/office/officeart/2005/8/layout/process1"/>
    <dgm:cxn modelId="{55D1A8C2-91EF-460E-A16A-513700C21ABF}" type="presParOf" srcId="{EDE3135D-25FF-4C56-8411-02976D8E2BFF}" destId="{9D8C0AAE-B4C4-4440-AB46-449E5F6AC748}" srcOrd="1" destOrd="0" presId="urn:microsoft.com/office/officeart/2005/8/layout/process1"/>
    <dgm:cxn modelId="{A707180A-A0A1-498A-BAF1-2E00BF354185}" type="presParOf" srcId="{9D8C0AAE-B4C4-4440-AB46-449E5F6AC748}" destId="{40B63CAC-46CC-42DE-9F77-8E326A700E6C}" srcOrd="0" destOrd="0" presId="urn:microsoft.com/office/officeart/2005/8/layout/process1"/>
    <dgm:cxn modelId="{1357524F-78D2-4E87-9EED-8E50689FF3C4}" type="presParOf" srcId="{EDE3135D-25FF-4C56-8411-02976D8E2BFF}" destId="{620F7FDA-A499-4936-A8A9-C23900A1857B}" srcOrd="2" destOrd="0" presId="urn:microsoft.com/office/officeart/2005/8/layout/process1"/>
    <dgm:cxn modelId="{69247068-32BF-45B6-AC28-892D0FC2C1F1}" type="presParOf" srcId="{EDE3135D-25FF-4C56-8411-02976D8E2BFF}" destId="{F7193DAA-31BC-47CD-8659-32656C1C2402}" srcOrd="3" destOrd="0" presId="urn:microsoft.com/office/officeart/2005/8/layout/process1"/>
    <dgm:cxn modelId="{5CA68D12-4301-4315-9713-C26071017E67}" type="presParOf" srcId="{F7193DAA-31BC-47CD-8659-32656C1C2402}" destId="{4AF3E44A-A647-4C5E-8877-7CB8874C5524}" srcOrd="0" destOrd="0" presId="urn:microsoft.com/office/officeart/2005/8/layout/process1"/>
    <dgm:cxn modelId="{CBEB6BF8-8DFC-40D7-A47F-23B822BA2B29}" type="presParOf" srcId="{EDE3135D-25FF-4C56-8411-02976D8E2BFF}" destId="{C2F158A0-FB0F-4384-A6AA-124CC17480F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8DC2E-A0DD-43F3-9755-85DC547BCCDB}">
      <dsp:nvSpPr>
        <dsp:cNvPr id="0" name=""/>
        <dsp:cNvSpPr/>
      </dsp:nvSpPr>
      <dsp:spPr>
        <a:xfrm>
          <a:off x="0" y="464019"/>
          <a:ext cx="9144000" cy="781200"/>
        </a:xfrm>
        <a:prstGeom prst="rect">
          <a:avLst/>
        </a:prstGeom>
        <a:solidFill>
          <a:schemeClr val="lt1">
            <a:alpha val="90000"/>
            <a:hueOff val="0"/>
            <a:satOff val="0"/>
            <a:lumOff val="0"/>
            <a:alphaOff val="0"/>
          </a:schemeClr>
        </a:solidFill>
        <a:ln w="25400" cap="flat" cmpd="sng" algn="ctr">
          <a:solidFill>
            <a:srgbClr val="0085BF"/>
          </a:solidFill>
          <a:prstDash val="solid"/>
        </a:ln>
        <a:effectLst/>
      </dsp:spPr>
      <dsp:style>
        <a:lnRef idx="2">
          <a:scrgbClr r="0" g="0" b="0"/>
        </a:lnRef>
        <a:fillRef idx="1">
          <a:scrgbClr r="0" g="0" b="0"/>
        </a:fillRef>
        <a:effectRef idx="0">
          <a:scrgbClr r="0" g="0" b="0"/>
        </a:effectRef>
        <a:fontRef idx="minor"/>
      </dsp:style>
    </dsp:sp>
    <dsp:sp modelId="{42DDAFE7-23F0-44A6-B3AF-ED999706A6D4}">
      <dsp:nvSpPr>
        <dsp:cNvPr id="0" name=""/>
        <dsp:cNvSpPr/>
      </dsp:nvSpPr>
      <dsp:spPr>
        <a:xfrm>
          <a:off x="457200" y="6459"/>
          <a:ext cx="6400800" cy="91512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377950">
            <a:lnSpc>
              <a:spcPct val="90000"/>
            </a:lnSpc>
            <a:spcBef>
              <a:spcPct val="0"/>
            </a:spcBef>
            <a:spcAft>
              <a:spcPct val="35000"/>
            </a:spcAft>
          </a:pPr>
          <a:r>
            <a:rPr lang="en-GB" sz="3100" b="1" kern="1200" dirty="0" smtClean="0"/>
            <a:t>Four CPD records</a:t>
          </a:r>
          <a:endParaRPr lang="en-GB" sz="3100" b="1" kern="1200" dirty="0"/>
        </a:p>
      </dsp:txBody>
      <dsp:txXfrm>
        <a:off x="501872" y="51131"/>
        <a:ext cx="6311456" cy="825776"/>
      </dsp:txXfrm>
    </dsp:sp>
    <dsp:sp modelId="{AC4A045F-E330-4625-89D5-409D59EC1564}">
      <dsp:nvSpPr>
        <dsp:cNvPr id="0" name=""/>
        <dsp:cNvSpPr/>
      </dsp:nvSpPr>
      <dsp:spPr>
        <a:xfrm>
          <a:off x="0" y="1870179"/>
          <a:ext cx="9144000" cy="781200"/>
        </a:xfrm>
        <a:prstGeom prst="rect">
          <a:avLst/>
        </a:prstGeom>
        <a:solidFill>
          <a:schemeClr val="lt1">
            <a:alpha val="90000"/>
            <a:hueOff val="0"/>
            <a:satOff val="0"/>
            <a:lumOff val="0"/>
            <a:alphaOff val="0"/>
          </a:schemeClr>
        </a:solidFill>
        <a:ln w="25400" cap="flat" cmpd="sng" algn="ctr">
          <a:solidFill>
            <a:srgbClr val="0085BF"/>
          </a:solidFill>
          <a:prstDash val="solid"/>
        </a:ln>
        <a:effectLst/>
      </dsp:spPr>
      <dsp:style>
        <a:lnRef idx="2">
          <a:scrgbClr r="0" g="0" b="0"/>
        </a:lnRef>
        <a:fillRef idx="1">
          <a:scrgbClr r="0" g="0" b="0"/>
        </a:fillRef>
        <a:effectRef idx="0">
          <a:scrgbClr r="0" g="0" b="0"/>
        </a:effectRef>
        <a:fontRef idx="minor"/>
      </dsp:style>
    </dsp:sp>
    <dsp:sp modelId="{5A534428-899B-4735-93FD-16F1FDF28E65}">
      <dsp:nvSpPr>
        <dsp:cNvPr id="0" name=""/>
        <dsp:cNvSpPr/>
      </dsp:nvSpPr>
      <dsp:spPr>
        <a:xfrm>
          <a:off x="457200" y="1412619"/>
          <a:ext cx="6400800" cy="91512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377950">
            <a:lnSpc>
              <a:spcPct val="90000"/>
            </a:lnSpc>
            <a:spcBef>
              <a:spcPct val="0"/>
            </a:spcBef>
            <a:spcAft>
              <a:spcPct val="35000"/>
            </a:spcAft>
          </a:pPr>
          <a:r>
            <a:rPr lang="en-GB" sz="3100" b="1" kern="1200" dirty="0" smtClean="0"/>
            <a:t>One record of peer discussion</a:t>
          </a:r>
          <a:endParaRPr lang="en-GB" sz="3100" b="1" kern="1200" dirty="0"/>
        </a:p>
      </dsp:txBody>
      <dsp:txXfrm>
        <a:off x="501872" y="1457291"/>
        <a:ext cx="6311456" cy="825776"/>
      </dsp:txXfrm>
    </dsp:sp>
    <dsp:sp modelId="{EBCE5202-366D-47AA-B7DF-C41F5703DAA5}">
      <dsp:nvSpPr>
        <dsp:cNvPr id="0" name=""/>
        <dsp:cNvSpPr/>
      </dsp:nvSpPr>
      <dsp:spPr>
        <a:xfrm>
          <a:off x="0" y="3276340"/>
          <a:ext cx="9144000" cy="781200"/>
        </a:xfrm>
        <a:prstGeom prst="rect">
          <a:avLst/>
        </a:prstGeom>
        <a:solidFill>
          <a:schemeClr val="lt1">
            <a:alpha val="90000"/>
            <a:hueOff val="0"/>
            <a:satOff val="0"/>
            <a:lumOff val="0"/>
            <a:alphaOff val="0"/>
          </a:schemeClr>
        </a:solidFill>
        <a:ln w="25400" cap="flat" cmpd="sng" algn="ctr">
          <a:solidFill>
            <a:srgbClr val="0085BF"/>
          </a:solidFill>
          <a:prstDash val="solid"/>
        </a:ln>
        <a:effectLst/>
      </dsp:spPr>
      <dsp:style>
        <a:lnRef idx="2">
          <a:scrgbClr r="0" g="0" b="0"/>
        </a:lnRef>
        <a:fillRef idx="1">
          <a:scrgbClr r="0" g="0" b="0"/>
        </a:fillRef>
        <a:effectRef idx="0">
          <a:scrgbClr r="0" g="0" b="0"/>
        </a:effectRef>
        <a:fontRef idx="minor"/>
      </dsp:style>
    </dsp:sp>
    <dsp:sp modelId="{4C46E98D-FB98-4E98-A89A-1B0480193B01}">
      <dsp:nvSpPr>
        <dsp:cNvPr id="0" name=""/>
        <dsp:cNvSpPr/>
      </dsp:nvSpPr>
      <dsp:spPr>
        <a:xfrm>
          <a:off x="457200" y="2818780"/>
          <a:ext cx="6400800" cy="91512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377950">
            <a:lnSpc>
              <a:spcPct val="90000"/>
            </a:lnSpc>
            <a:spcBef>
              <a:spcPct val="0"/>
            </a:spcBef>
            <a:spcAft>
              <a:spcPct val="35000"/>
            </a:spcAft>
          </a:pPr>
          <a:r>
            <a:rPr lang="en-GB" sz="3100" b="1" kern="1200" dirty="0" smtClean="0"/>
            <a:t>One reflective account</a:t>
          </a:r>
          <a:endParaRPr lang="en-GB" sz="3100" b="1" kern="1200" dirty="0"/>
        </a:p>
      </dsp:txBody>
      <dsp:txXfrm>
        <a:off x="501872" y="2863452"/>
        <a:ext cx="63114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AFC8-0325-4507-B7D7-72E55F4B9A15}">
      <dsp:nvSpPr>
        <dsp:cNvPr id="0" name=""/>
        <dsp:cNvSpPr/>
      </dsp:nvSpPr>
      <dsp:spPr>
        <a:xfrm>
          <a:off x="0" y="3360494"/>
          <a:ext cx="9144000" cy="1102989"/>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b="1" kern="1200" dirty="0" smtClean="0"/>
            <a:t>Increase the focus on outcomes for those using the pharmacy services</a:t>
          </a:r>
          <a:endParaRPr lang="en-GB" sz="2600" b="1" kern="1200" dirty="0"/>
        </a:p>
      </dsp:txBody>
      <dsp:txXfrm>
        <a:off x="0" y="3360494"/>
        <a:ext cx="9144000" cy="1102989"/>
      </dsp:txXfrm>
    </dsp:sp>
    <dsp:sp modelId="{0DFFBBD1-686A-4FCF-87E9-4955A624E8AE}">
      <dsp:nvSpPr>
        <dsp:cNvPr id="0" name=""/>
        <dsp:cNvSpPr/>
      </dsp:nvSpPr>
      <dsp:spPr>
        <a:xfrm rot="10800000">
          <a:off x="0" y="1680641"/>
          <a:ext cx="9144000" cy="1696397"/>
        </a:xfrm>
        <a:prstGeom prst="upArrowCallou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b="1" kern="1200" dirty="0" smtClean="0"/>
            <a:t>Encourage reflection on learning and practice</a:t>
          </a:r>
          <a:endParaRPr lang="en-GB" sz="2600" b="1" kern="1200" dirty="0"/>
        </a:p>
      </dsp:txBody>
      <dsp:txXfrm rot="10800000">
        <a:off x="0" y="1680641"/>
        <a:ext cx="9144000" cy="1102268"/>
      </dsp:txXfrm>
    </dsp:sp>
    <dsp:sp modelId="{53B2A15B-441C-4374-A7B1-19B151B0BB79}">
      <dsp:nvSpPr>
        <dsp:cNvPr id="0" name=""/>
        <dsp:cNvSpPr/>
      </dsp:nvSpPr>
      <dsp:spPr>
        <a:xfrm rot="10800000">
          <a:off x="0" y="789"/>
          <a:ext cx="9144000" cy="1696397"/>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b="1" kern="1200" dirty="0" smtClean="0"/>
            <a:t>Public expectations</a:t>
          </a:r>
          <a:endParaRPr lang="en-GB" sz="2600" b="1" kern="1200" dirty="0"/>
        </a:p>
      </dsp:txBody>
      <dsp:txXfrm rot="10800000">
        <a:off x="0" y="789"/>
        <a:ext cx="9144000" cy="1102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477DE-9AB9-4FF8-B5DF-557BD1A5A1B8}">
      <dsp:nvSpPr>
        <dsp:cNvPr id="0" name=""/>
        <dsp:cNvSpPr/>
      </dsp:nvSpPr>
      <dsp:spPr>
        <a:xfrm>
          <a:off x="0" y="92200"/>
          <a:ext cx="6583680" cy="915910"/>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2010</a:t>
          </a:r>
          <a:r>
            <a:rPr lang="en-GB" sz="2000" kern="1200" dirty="0" smtClean="0">
              <a:solidFill>
                <a:schemeClr val="tx1"/>
              </a:solidFill>
            </a:rPr>
            <a:t> – proposal began for developing revalidation</a:t>
          </a:r>
          <a:endParaRPr lang="en-GB" sz="2000" kern="1200" dirty="0">
            <a:solidFill>
              <a:schemeClr val="tx1"/>
            </a:solidFill>
          </a:endParaRPr>
        </a:p>
      </dsp:txBody>
      <dsp:txXfrm>
        <a:off x="26826" y="119026"/>
        <a:ext cx="5314183" cy="862258"/>
      </dsp:txXfrm>
    </dsp:sp>
    <dsp:sp modelId="{546117E9-3A08-44B1-B8B2-2871CCBD49CE}">
      <dsp:nvSpPr>
        <dsp:cNvPr id="0" name=""/>
        <dsp:cNvSpPr/>
      </dsp:nvSpPr>
      <dsp:spPr>
        <a:xfrm>
          <a:off x="514382" y="1152123"/>
          <a:ext cx="6583680" cy="1100312"/>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2014</a:t>
          </a:r>
          <a:r>
            <a:rPr lang="en-GB" sz="2000" kern="1200" dirty="0" smtClean="0">
              <a:solidFill>
                <a:schemeClr val="tx1"/>
              </a:solidFill>
            </a:rPr>
            <a:t> – Advisory group set up made up of representatives from over 30 organisations, including the NPA</a:t>
          </a:r>
          <a:endParaRPr lang="en-GB" sz="2000" kern="1200" dirty="0">
            <a:solidFill>
              <a:schemeClr val="tx1"/>
            </a:solidFill>
          </a:endParaRPr>
        </a:p>
      </dsp:txBody>
      <dsp:txXfrm>
        <a:off x="546609" y="1184350"/>
        <a:ext cx="5252639" cy="1035858"/>
      </dsp:txXfrm>
    </dsp:sp>
    <dsp:sp modelId="{A5855C5B-7904-4316-B921-785F6DF389F2}">
      <dsp:nvSpPr>
        <dsp:cNvPr id="0" name=""/>
        <dsp:cNvSpPr/>
      </dsp:nvSpPr>
      <dsp:spPr>
        <a:xfrm>
          <a:off x="1094536" y="2448273"/>
          <a:ext cx="6583680" cy="140524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2014 to 2017 </a:t>
          </a:r>
          <a:r>
            <a:rPr lang="en-GB" sz="2000" kern="1200" dirty="0" smtClean="0">
              <a:solidFill>
                <a:schemeClr val="tx1"/>
              </a:solidFill>
            </a:rPr>
            <a:t>– Research, testing, piloting, and evaluating. This included a </a:t>
          </a:r>
          <a:r>
            <a:rPr lang="en-GB" sz="2000" kern="1200" dirty="0" smtClean="0">
              <a:solidFill>
                <a:schemeClr val="tx1"/>
              </a:solidFill>
              <a:latin typeface="+mn-lt"/>
            </a:rPr>
            <a:t>12 Week consultation to obtain feedback from pharmacists and pharmacy technicians</a:t>
          </a:r>
          <a:endParaRPr lang="en-GB" sz="2000" kern="1200" dirty="0">
            <a:solidFill>
              <a:schemeClr val="tx1"/>
            </a:solidFill>
          </a:endParaRPr>
        </a:p>
      </dsp:txBody>
      <dsp:txXfrm>
        <a:off x="1135694" y="2489431"/>
        <a:ext cx="5243007" cy="1322925"/>
      </dsp:txXfrm>
    </dsp:sp>
    <dsp:sp modelId="{971181D4-9D2B-4D96-B879-1177FA8D7696}">
      <dsp:nvSpPr>
        <dsp:cNvPr id="0" name=""/>
        <dsp:cNvSpPr/>
      </dsp:nvSpPr>
      <dsp:spPr>
        <a:xfrm>
          <a:off x="1645920" y="4032451"/>
          <a:ext cx="6583680" cy="83762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December 2017 </a:t>
          </a:r>
          <a:r>
            <a:rPr lang="en-GB" sz="2000" kern="1200" dirty="0" smtClean="0">
              <a:solidFill>
                <a:schemeClr val="tx1"/>
              </a:solidFill>
            </a:rPr>
            <a:t>-  Council approved the new revalidation framework</a:t>
          </a:r>
          <a:endParaRPr lang="en-GB" sz="2000" kern="1200" dirty="0">
            <a:solidFill>
              <a:schemeClr val="tx1"/>
            </a:solidFill>
          </a:endParaRPr>
        </a:p>
      </dsp:txBody>
      <dsp:txXfrm>
        <a:off x="1670453" y="4056984"/>
        <a:ext cx="5268027" cy="788557"/>
      </dsp:txXfrm>
    </dsp:sp>
    <dsp:sp modelId="{F9A69863-9899-4A3D-8998-C983092CD8B7}">
      <dsp:nvSpPr>
        <dsp:cNvPr id="0" name=""/>
        <dsp:cNvSpPr/>
      </dsp:nvSpPr>
      <dsp:spPr>
        <a:xfrm>
          <a:off x="5868477" y="842739"/>
          <a:ext cx="715202" cy="71520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p>
      </dsp:txBody>
      <dsp:txXfrm>
        <a:off x="6029397" y="842739"/>
        <a:ext cx="393362" cy="538190"/>
      </dsp:txXfrm>
    </dsp:sp>
    <dsp:sp modelId="{465B634A-27DE-473F-9394-2AE2B5E1EA2E}">
      <dsp:nvSpPr>
        <dsp:cNvPr id="0" name=""/>
        <dsp:cNvSpPr/>
      </dsp:nvSpPr>
      <dsp:spPr>
        <a:xfrm>
          <a:off x="6419860" y="2143108"/>
          <a:ext cx="715202" cy="71520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p>
      </dsp:txBody>
      <dsp:txXfrm>
        <a:off x="6580780" y="2143108"/>
        <a:ext cx="393362" cy="538190"/>
      </dsp:txXfrm>
    </dsp:sp>
    <dsp:sp modelId="{D453154D-4559-4862-8417-70560912BE18}">
      <dsp:nvSpPr>
        <dsp:cNvPr id="0" name=""/>
        <dsp:cNvSpPr/>
      </dsp:nvSpPr>
      <dsp:spPr>
        <a:xfrm>
          <a:off x="6963013" y="3443476"/>
          <a:ext cx="715202" cy="71520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p>
      </dsp:txBody>
      <dsp:txXfrm>
        <a:off x="7123933" y="3443476"/>
        <a:ext cx="393362" cy="538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13BD3-02A8-48FC-83BA-CF492B7B8B23}">
      <dsp:nvSpPr>
        <dsp:cNvPr id="0" name=""/>
        <dsp:cNvSpPr/>
      </dsp:nvSpPr>
      <dsp:spPr>
        <a:xfrm rot="10800000">
          <a:off x="1008125" y="72011"/>
          <a:ext cx="8135874" cy="10066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892" tIns="106680" rIns="199136" bIns="106680" numCol="1" spcCol="1270" anchor="ctr" anchorCtr="0">
          <a:noAutofit/>
        </a:bodyPr>
        <a:lstStyle/>
        <a:p>
          <a:pPr lvl="0" algn="l" defTabSz="1244600">
            <a:lnSpc>
              <a:spcPct val="90000"/>
            </a:lnSpc>
            <a:spcBef>
              <a:spcPct val="0"/>
            </a:spcBef>
            <a:spcAft>
              <a:spcPct val="35000"/>
            </a:spcAft>
          </a:pPr>
          <a:r>
            <a:rPr lang="en-GB" sz="2800" kern="1200" dirty="0" smtClean="0">
              <a:solidFill>
                <a:schemeClr val="tx1"/>
              </a:solidFill>
            </a:rPr>
            <a:t>Be open and honest</a:t>
          </a:r>
          <a:endParaRPr lang="en-GB" sz="2800" kern="1200" dirty="0">
            <a:solidFill>
              <a:schemeClr val="tx1"/>
            </a:solidFill>
          </a:endParaRPr>
        </a:p>
      </dsp:txBody>
      <dsp:txXfrm rot="10800000">
        <a:off x="1259780" y="72011"/>
        <a:ext cx="7884219" cy="1006621"/>
      </dsp:txXfrm>
    </dsp:sp>
    <dsp:sp modelId="{885AB73A-BE70-49C8-BF13-6098F26C0805}">
      <dsp:nvSpPr>
        <dsp:cNvPr id="0" name=""/>
        <dsp:cNvSpPr/>
      </dsp:nvSpPr>
      <dsp:spPr>
        <a:xfrm>
          <a:off x="0" y="144015"/>
          <a:ext cx="1006621" cy="100662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1D4520-FC38-4A10-93DE-D39B804CDDE4}">
      <dsp:nvSpPr>
        <dsp:cNvPr id="0" name=""/>
        <dsp:cNvSpPr/>
      </dsp:nvSpPr>
      <dsp:spPr>
        <a:xfrm rot="10800000">
          <a:off x="1007853" y="1368154"/>
          <a:ext cx="8136117" cy="10066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892" tIns="106680" rIns="199136" bIns="106680" numCol="1" spcCol="1270" anchor="ctr" anchorCtr="0">
          <a:noAutofit/>
        </a:bodyPr>
        <a:lstStyle/>
        <a:p>
          <a:pPr lvl="0" algn="l" defTabSz="1244600">
            <a:lnSpc>
              <a:spcPct val="90000"/>
            </a:lnSpc>
            <a:spcBef>
              <a:spcPct val="0"/>
            </a:spcBef>
            <a:spcAft>
              <a:spcPct val="35000"/>
            </a:spcAft>
          </a:pPr>
          <a:r>
            <a:rPr lang="en-GB" sz="2800" kern="1200" dirty="0" smtClean="0">
              <a:solidFill>
                <a:schemeClr val="tx1"/>
              </a:solidFill>
            </a:rPr>
            <a:t>Relate to activities from the past </a:t>
          </a:r>
          <a:r>
            <a:rPr lang="en-GB" sz="2800" b="1" kern="1200" dirty="0" smtClean="0">
              <a:solidFill>
                <a:schemeClr val="tx1"/>
              </a:solidFill>
            </a:rPr>
            <a:t>year</a:t>
          </a:r>
          <a:endParaRPr lang="en-GB" sz="2800" b="1" kern="1200" dirty="0">
            <a:solidFill>
              <a:schemeClr val="tx1"/>
            </a:solidFill>
          </a:endParaRPr>
        </a:p>
      </dsp:txBody>
      <dsp:txXfrm rot="10800000">
        <a:off x="1259508" y="1368154"/>
        <a:ext cx="7884462" cy="1006621"/>
      </dsp:txXfrm>
    </dsp:sp>
    <dsp:sp modelId="{F47F00E5-8273-4394-B972-8C3A54D4D89D}">
      <dsp:nvSpPr>
        <dsp:cNvPr id="0" name=""/>
        <dsp:cNvSpPr/>
      </dsp:nvSpPr>
      <dsp:spPr>
        <a:xfrm>
          <a:off x="0" y="1440157"/>
          <a:ext cx="1006621" cy="100662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CD47FA-452C-4DB5-B61A-9AAF02A5CC48}">
      <dsp:nvSpPr>
        <dsp:cNvPr id="0" name=""/>
        <dsp:cNvSpPr/>
      </dsp:nvSpPr>
      <dsp:spPr>
        <a:xfrm rot="10800000">
          <a:off x="1007853" y="2609554"/>
          <a:ext cx="8136117" cy="10066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892" tIns="106680" rIns="199136" bIns="106680" numCol="1" spcCol="1270" anchor="ctr" anchorCtr="0">
          <a:noAutofit/>
        </a:bodyPr>
        <a:lstStyle/>
        <a:p>
          <a:pPr lvl="0" algn="l" defTabSz="1244600">
            <a:lnSpc>
              <a:spcPct val="90000"/>
            </a:lnSpc>
            <a:spcBef>
              <a:spcPct val="0"/>
            </a:spcBef>
            <a:spcAft>
              <a:spcPct val="35000"/>
            </a:spcAft>
          </a:pPr>
          <a:r>
            <a:rPr lang="en-GB" sz="2800" kern="1200" dirty="0" smtClean="0">
              <a:solidFill>
                <a:schemeClr val="tx1"/>
              </a:solidFill>
            </a:rPr>
            <a:t>Help you reflect on your practice to help make improvements</a:t>
          </a:r>
          <a:endParaRPr lang="en-GB" sz="2800" kern="1200" dirty="0">
            <a:solidFill>
              <a:schemeClr val="tx1"/>
            </a:solidFill>
          </a:endParaRPr>
        </a:p>
      </dsp:txBody>
      <dsp:txXfrm rot="10800000">
        <a:off x="1259508" y="2609554"/>
        <a:ext cx="7884462" cy="1006621"/>
      </dsp:txXfrm>
    </dsp:sp>
    <dsp:sp modelId="{C2DBFEBD-A9F3-4529-B055-513BE8CC484D}">
      <dsp:nvSpPr>
        <dsp:cNvPr id="0" name=""/>
        <dsp:cNvSpPr/>
      </dsp:nvSpPr>
      <dsp:spPr>
        <a:xfrm>
          <a:off x="5" y="2609554"/>
          <a:ext cx="1006621" cy="100662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2CC82-D105-4F53-B50E-239478F557EF}" type="datetimeFigureOut">
              <a:rPr lang="en-GB" smtClean="0"/>
              <a:pPr/>
              <a:t>13/03/18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7C730-302A-4C29-8F9E-CF90918F49DC}" type="slidenum">
              <a:rPr lang="en-GB" smtClean="0"/>
              <a:pPr/>
              <a:t>‹#›</a:t>
            </a:fld>
            <a:endParaRPr lang="en-GB"/>
          </a:p>
        </p:txBody>
      </p:sp>
    </p:spTree>
    <p:extLst>
      <p:ext uri="{BB962C8B-B14F-4D97-AF65-F5344CB8AC3E}">
        <p14:creationId xmlns:p14="http://schemas.microsoft.com/office/powerpoint/2010/main" val="406688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uptodate.org.uk/"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GB" sz="1200" b="0" i="0" kern="1200" dirty="0" smtClean="0">
                <a:solidFill>
                  <a:schemeClr val="tx1"/>
                </a:solidFill>
                <a:latin typeface="Arial" charset="0"/>
                <a:ea typeface="+mn-ea"/>
                <a:cs typeface="+mn-cs"/>
              </a:rPr>
              <a:t> each year pharmacy professionals</a:t>
            </a:r>
            <a:r>
              <a:rPr lang="en-GB" sz="1200" b="0" i="0" kern="1200" baseline="0" dirty="0" smtClean="0">
                <a:solidFill>
                  <a:schemeClr val="tx1"/>
                </a:solidFill>
                <a:latin typeface="Arial" charset="0"/>
                <a:ea typeface="+mn-ea"/>
                <a:cs typeface="+mn-cs"/>
              </a:rPr>
              <a:t> must submit </a:t>
            </a:r>
            <a:r>
              <a:rPr lang="en-GB" sz="1200" b="0" i="0" kern="1200" dirty="0" smtClean="0">
                <a:solidFill>
                  <a:schemeClr val="tx1"/>
                </a:solidFill>
                <a:latin typeface="Arial" charset="0"/>
                <a:ea typeface="+mn-ea"/>
                <a:cs typeface="+mn-cs"/>
              </a:rPr>
              <a:t>four CPD entries, of which a minimum of two must be planned learning activities</a:t>
            </a:r>
          </a:p>
          <a:p>
            <a:pPr>
              <a:buFont typeface="Arial" pitchFamily="34" charset="0"/>
              <a:buChar char="•"/>
            </a:pPr>
            <a:endParaRPr lang="en-GB" sz="1200" b="0" i="0" kern="1200" dirty="0" smtClean="0">
              <a:solidFill>
                <a:schemeClr val="tx1"/>
              </a:solidFill>
              <a:latin typeface="Arial" charset="0"/>
              <a:ea typeface="+mn-ea"/>
              <a:cs typeface="+mn-cs"/>
            </a:endParaRPr>
          </a:p>
          <a:p>
            <a:pPr>
              <a:buFont typeface="Arial" pitchFamily="34" charset="0"/>
              <a:buChar char="•"/>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CPD entries should relevant and demonstrate the benefit on people using the services the pharmacist/pharmacy technician provides</a:t>
            </a:r>
          </a:p>
          <a:p>
            <a:pPr>
              <a:buFont typeface="Arial" pitchFamily="34" charset="0"/>
              <a:buChar char="•"/>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Additionally, the CPD entries should submit records that demonstrate benefits to people who have used the service, not the potential benefits to individuals using services in the future – the </a:t>
            </a:r>
            <a:r>
              <a:rPr lang="en-GB" sz="1200" b="0" i="0" kern="1200" baseline="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want to see records of actual outcomes as a result of pharmacy professionals putting their learning into practice</a:t>
            </a:r>
          </a:p>
          <a:p>
            <a:pPr>
              <a:buFont typeface="Arial" pitchFamily="34" charset="0"/>
              <a:buChar char="•"/>
            </a:pPr>
            <a:endParaRPr lang="en-GB"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0" i="0" kern="1200" dirty="0" smtClean="0">
                <a:solidFill>
                  <a:schemeClr val="tx1"/>
                </a:solidFill>
                <a:latin typeface="Arial" charset="0"/>
                <a:ea typeface="+mn-ea"/>
                <a:cs typeface="+mn-cs"/>
              </a:rPr>
              <a:t>Each CPD entry is</a:t>
            </a:r>
            <a:r>
              <a:rPr lang="en-GB" sz="1200" b="0" i="0" kern="1200" baseline="0" dirty="0" smtClean="0">
                <a:solidFill>
                  <a:schemeClr val="tx1"/>
                </a:solidFill>
                <a:latin typeface="Arial" charset="0"/>
                <a:ea typeface="+mn-ea"/>
                <a:cs typeface="+mn-cs"/>
              </a:rPr>
              <a:t> suggested to be between 200-400 words, however there is no minimum nor maximum word limit and it is important to focus entries on meeting the review criteria</a:t>
            </a:r>
          </a:p>
          <a:p>
            <a:pPr>
              <a:buFont typeface="Arial" pitchFamily="34" charset="0"/>
              <a:buChar char="•"/>
            </a:pPr>
            <a:endParaRPr lang="en-GB" sz="1200" b="0" i="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the </a:t>
            </a:r>
            <a:r>
              <a:rPr lang="en-GB" dirty="0" err="1" smtClean="0"/>
              <a:t>GPhCs</a:t>
            </a:r>
            <a:r>
              <a:rPr lang="en-GB" dirty="0" smtClean="0"/>
              <a:t> examples of good</a:t>
            </a:r>
            <a:r>
              <a:rPr lang="en-GB" baseline="0" dirty="0" smtClean="0"/>
              <a:t> revalidation records</a:t>
            </a: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NOTE –</a:t>
            </a:r>
            <a:r>
              <a:rPr lang="en-GB" baseline="0" dirty="0" smtClean="0"/>
              <a:t> this is a short example</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https://www.pharmacyregulation.org/sites/default/files/example_records_for_revalidation_for_pharmacy_professionals_0.pdf</a:t>
            </a:r>
          </a:p>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NOTE –</a:t>
            </a:r>
            <a:r>
              <a:rPr lang="en-GB" baseline="0" dirty="0" smtClean="0"/>
              <a:t> this is a short example</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https://www.pharmacyregulation.org/sites/default/files/example_records_for_revalidation_for_pharmacy_professionals_0.pdf</a:t>
            </a:r>
          </a:p>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200" b="0" i="0" kern="1200" dirty="0" smtClean="0">
                <a:solidFill>
                  <a:schemeClr val="tx1"/>
                </a:solidFill>
                <a:latin typeface="Arial" charset="0"/>
                <a:ea typeface="+mn-ea"/>
                <a:cs typeface="+mn-cs"/>
              </a:rPr>
              <a:t>A peer discussion is a learning and development activity that encourages you to engage with others in your reflection on learning and practice</a:t>
            </a:r>
          </a:p>
          <a:p>
            <a:pPr>
              <a:buFont typeface="Arial" pitchFamily="34" charset="0"/>
              <a:buChar char="•"/>
            </a:pPr>
            <a:endParaRPr lang="en-GB" sz="1200" b="0" i="0" kern="1200" dirty="0" smtClean="0">
              <a:solidFill>
                <a:schemeClr val="tx1"/>
              </a:solidFill>
              <a:latin typeface="Arial" charset="0"/>
              <a:ea typeface="+mn-ea"/>
              <a:cs typeface="+mn-cs"/>
            </a:endParaRPr>
          </a:p>
          <a:p>
            <a:pPr>
              <a:buFont typeface="Arial" pitchFamily="34" charset="0"/>
              <a:buChar char="•"/>
            </a:pPr>
            <a:r>
              <a:rPr lang="en-GB" sz="1200" b="0" i="0" kern="1200" dirty="0" smtClean="0">
                <a:solidFill>
                  <a:schemeClr val="tx1"/>
                </a:solidFill>
                <a:latin typeface="Arial" charset="0"/>
                <a:ea typeface="+mn-ea"/>
                <a:cs typeface="+mn-cs"/>
              </a:rPr>
              <a:t>Some may wonder what the difference is between a peer discussion</a:t>
            </a:r>
            <a:r>
              <a:rPr lang="en-GB" sz="1200" b="0" i="0" kern="1200" baseline="0" dirty="0" smtClean="0">
                <a:solidFill>
                  <a:schemeClr val="tx1"/>
                </a:solidFill>
                <a:latin typeface="Arial" charset="0"/>
                <a:ea typeface="+mn-ea"/>
                <a:cs typeface="+mn-cs"/>
              </a:rPr>
              <a:t> and a peer review – a peer review i</a:t>
            </a:r>
            <a:r>
              <a:rPr lang="en-GB" sz="1200" b="0" i="0" kern="1200" dirty="0" smtClean="0">
                <a:solidFill>
                  <a:schemeClr val="tx1"/>
                </a:solidFill>
                <a:latin typeface="Arial" charset="0"/>
                <a:ea typeface="+mn-ea"/>
                <a:cs typeface="+mn-cs"/>
              </a:rPr>
              <a:t>s a learning and development activity that encourages engagement with others and typically involves some form of judgment or assessment of your performance. A peer discussion is similar but should be formative in terms of how it influences your development and your peer is not expected to make an assessment of you</a:t>
            </a:r>
          </a:p>
          <a:p>
            <a:pPr>
              <a:buFont typeface="Arial" pitchFamily="34" charset="0"/>
              <a:buNone/>
            </a:pPr>
            <a:endParaRPr lang="en-GB" sz="1200" b="0" i="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0" i="0" kern="1200" baseline="0" dirty="0" smtClean="0">
                <a:solidFill>
                  <a:schemeClr val="tx1"/>
                </a:solidFill>
                <a:latin typeface="Arial" charset="0"/>
                <a:ea typeface="+mn-ea"/>
                <a:cs typeface="+mn-cs"/>
              </a:rPr>
              <a:t>A peer can be found through employers, an education/training provider, a professional body or local/national networks – the </a:t>
            </a:r>
            <a:r>
              <a:rPr lang="en-GB" sz="1200" b="0" i="0" kern="1200" baseline="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is expected to release g</a:t>
            </a:r>
            <a:r>
              <a:rPr lang="en-GB" sz="1200" b="0" i="0" kern="1200" dirty="0" smtClean="0">
                <a:solidFill>
                  <a:schemeClr val="tx1"/>
                </a:solidFill>
                <a:latin typeface="Arial" charset="0"/>
                <a:ea typeface="+mn-ea"/>
                <a:cs typeface="+mn-cs"/>
              </a:rPr>
              <a:t>uidance </a:t>
            </a:r>
            <a:r>
              <a:rPr lang="en-GB" sz="1200" b="0" i="0" kern="1200" baseline="0" dirty="0" smtClean="0">
                <a:solidFill>
                  <a:schemeClr val="tx1"/>
                </a:solidFill>
                <a:latin typeface="Arial" charset="0"/>
                <a:ea typeface="+mn-ea"/>
                <a:cs typeface="+mn-cs"/>
              </a:rPr>
              <a:t>that will outline the role of the peer, how the process works, how long it should take and what should be recorded</a:t>
            </a:r>
          </a:p>
          <a:p>
            <a:pPr>
              <a:buFont typeface="Arial" pitchFamily="34" charset="0"/>
              <a:buNone/>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 Some peer discussions are expected to happen spontaneously and may be just as effective as those that are planned but the </a:t>
            </a:r>
            <a:r>
              <a:rPr lang="en-GB" sz="1200" b="0" i="0" kern="1200" baseline="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considers a planned peer discussion to be more effective </a:t>
            </a:r>
          </a:p>
          <a:p>
            <a:pPr>
              <a:buFont typeface="Arial" pitchFamily="34" charset="0"/>
              <a:buNone/>
            </a:pPr>
            <a:endParaRPr lang="en-GB" sz="1200" b="0" i="0" kern="1200" baseline="0" dirty="0" smtClean="0">
              <a:solidFill>
                <a:schemeClr val="tx1"/>
              </a:solidFill>
              <a:latin typeface="Arial" charset="0"/>
              <a:ea typeface="+mn-ea"/>
              <a:cs typeface="+mn-cs"/>
            </a:endParaRPr>
          </a:p>
          <a:p>
            <a:pPr>
              <a:buFont typeface="Arial" pitchFamily="34" charset="0"/>
              <a:buNone/>
            </a:pPr>
            <a:endParaRPr lang="en-GB" sz="1200" b="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0" i="0" kern="1200" dirty="0" smtClean="0">
                <a:solidFill>
                  <a:schemeClr val="tx1"/>
                </a:solidFill>
                <a:latin typeface="Arial" charset="0"/>
                <a:ea typeface="+mn-ea"/>
                <a:cs typeface="+mn-cs"/>
              </a:rPr>
              <a:t>To</a:t>
            </a:r>
            <a:r>
              <a:rPr lang="en-GB" sz="1200" b="0" i="0" kern="1200" baseline="0" dirty="0" smtClean="0">
                <a:solidFill>
                  <a:schemeClr val="tx1"/>
                </a:solidFill>
                <a:latin typeface="Arial" charset="0"/>
                <a:ea typeface="+mn-ea"/>
                <a:cs typeface="+mn-cs"/>
              </a:rPr>
              <a:t> ensure peer discussions are effective and to gain the maximum benefits, peer discussions should be formative, open and honest and undertaken with someone you trust and respect – however the </a:t>
            </a:r>
            <a:r>
              <a:rPr lang="en-GB" sz="1200" b="0" i="0" kern="1200" baseline="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strongly recommends that peers should not be a family member/close friend</a:t>
            </a:r>
          </a:p>
          <a:p>
            <a:pPr>
              <a:buFont typeface="Arial" pitchFamily="34" charset="0"/>
              <a:buNone/>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The peer discussion should relate to activities from the past year</a:t>
            </a:r>
          </a:p>
          <a:p>
            <a:pPr>
              <a:buFont typeface="Arial" pitchFamily="34" charset="0"/>
              <a:buChar char="•"/>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The peer discussion record should contain – </a:t>
            </a:r>
          </a:p>
          <a:p>
            <a:pPr>
              <a:buFont typeface="Courier New" pitchFamily="49" charset="0"/>
              <a:buChar char="o"/>
            </a:pPr>
            <a:r>
              <a:rPr lang="en-GB" sz="1200" b="0" i="0" kern="1200" baseline="0" dirty="0" smtClean="0">
                <a:solidFill>
                  <a:schemeClr val="tx1"/>
                </a:solidFill>
                <a:latin typeface="Arial" charset="0"/>
                <a:ea typeface="+mn-ea"/>
                <a:cs typeface="+mn-cs"/>
              </a:rPr>
              <a:t>Why the peer was chosen</a:t>
            </a:r>
          </a:p>
          <a:p>
            <a:pPr>
              <a:buFont typeface="Courier New" pitchFamily="49" charset="0"/>
              <a:buChar char="o"/>
            </a:pPr>
            <a:r>
              <a:rPr lang="en-GB" sz="1200" b="0" i="0" kern="1200" baseline="0" dirty="0" smtClean="0">
                <a:solidFill>
                  <a:schemeClr val="tx1"/>
                </a:solidFill>
                <a:latin typeface="Arial" charset="0"/>
                <a:ea typeface="+mn-ea"/>
                <a:cs typeface="+mn-cs"/>
              </a:rPr>
              <a:t>How the peer discussion helped you to reflect and how it helped make improvements in your practice</a:t>
            </a:r>
          </a:p>
          <a:p>
            <a:pPr>
              <a:buFont typeface="Courier New" pitchFamily="49" charset="0"/>
              <a:buChar char="o"/>
            </a:pPr>
            <a:r>
              <a:rPr lang="en-GB" sz="1200" b="0" i="0" kern="1200" baseline="0" dirty="0" smtClean="0">
                <a:solidFill>
                  <a:schemeClr val="tx1"/>
                </a:solidFill>
                <a:latin typeface="Arial" charset="0"/>
                <a:ea typeface="+mn-ea"/>
                <a:cs typeface="+mn-cs"/>
              </a:rPr>
              <a:t>If there are any real-life examples of beneficial outcomes to those using your services as a result of the change in practice, then these should also be included</a:t>
            </a:r>
          </a:p>
          <a:p>
            <a:pPr>
              <a:buFont typeface="Courier New" pitchFamily="49" charset="0"/>
              <a:buChar char="o"/>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Any confidential information discussed does not necessarily need to be included</a:t>
            </a:r>
          </a:p>
          <a:p>
            <a:pPr>
              <a:buFont typeface="Arial" pitchFamily="34" charset="0"/>
              <a:buChar char="•"/>
            </a:pPr>
            <a:endParaRPr lang="en-GB" sz="1200" b="0" i="0" kern="1200" baseline="0" dirty="0" smtClean="0">
              <a:solidFill>
                <a:schemeClr val="tx1"/>
              </a:solidFill>
              <a:latin typeface="Arial" charset="0"/>
              <a:ea typeface="+mn-ea"/>
              <a:cs typeface="+mn-cs"/>
            </a:endParaRPr>
          </a:p>
          <a:p>
            <a:pPr>
              <a:buFont typeface="Arial" pitchFamily="34" charset="0"/>
              <a:buChar char="•"/>
            </a:pPr>
            <a:endParaRPr lang="en-GB" sz="1200" b="0" i="0" kern="1200" baseline="0" dirty="0" smtClean="0">
              <a:solidFill>
                <a:schemeClr val="tx1"/>
              </a:solidFill>
              <a:latin typeface="Arial" charset="0"/>
              <a:ea typeface="+mn-ea"/>
              <a:cs typeface="+mn-cs"/>
            </a:endParaRPr>
          </a:p>
          <a:p>
            <a:pPr>
              <a:buFont typeface="Arial"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https://www.pharmacyregulation.org/sites/default/files/example_records_for_revalidation_for_pharmacy_professionals_0.pdf</a:t>
            </a: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Picking a peer – it </a:t>
            </a:r>
            <a:r>
              <a:rPr lang="en-GB" sz="1200" b="0" i="0" kern="1200" dirty="0" smtClean="0">
                <a:solidFill>
                  <a:schemeClr val="tx1"/>
                </a:solidFill>
                <a:latin typeface="Arial" charset="0"/>
                <a:ea typeface="+mn-ea"/>
                <a:cs typeface="+mn-cs"/>
              </a:rPr>
              <a:t>may be appropriate to consider a peer from another health profession or possibly someone who is not a health professional but has insight into the kind of work that you do, for example, some pharmacy leaders may consider seeking out someone in another leadership role who is not a pharmacy professional.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latin typeface="Arial" charset="0"/>
                <a:ea typeface="+mn-ea"/>
                <a:cs typeface="+mn-cs"/>
              </a:rPr>
              <a:t>Your peer should be someone who understands aspects of the work that you do and someone that you respect and can trust. This might mean it is an individual you work with, or a group of people with similar roles to you, someone with the same or similar professional background, or a colleague from a multidisciplinary team.</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NOTE –</a:t>
            </a:r>
            <a:r>
              <a:rPr lang="en-GB" baseline="0" dirty="0" smtClean="0"/>
              <a:t> this is a short example</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https://www.pharmacyregulation.org/sites/default/files/example_records_for_revalidation_for_pharmacy_professionals_0.pdf</a:t>
            </a:r>
          </a:p>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GB" dirty="0" smtClean="0"/>
              <a:t>A reflective account is aimed to </a:t>
            </a:r>
            <a:r>
              <a:rPr lang="en-GB" sz="1200" b="0" i="0" kern="1200" dirty="0" smtClean="0">
                <a:solidFill>
                  <a:schemeClr val="tx1"/>
                </a:solidFill>
                <a:latin typeface="Arial" charset="0"/>
                <a:ea typeface="+mn-ea"/>
                <a:cs typeface="+mn-cs"/>
              </a:rPr>
              <a:t>encourage individuals to think about how the work they do as a pharmacy professional relates to the </a:t>
            </a:r>
            <a:r>
              <a:rPr lang="en-GB" sz="1200" b="0" i="0" kern="1200" dirty="0" err="1" smtClean="0">
                <a:solidFill>
                  <a:schemeClr val="tx1"/>
                </a:solidFill>
                <a:latin typeface="Arial" charset="0"/>
                <a:ea typeface="+mn-ea"/>
                <a:cs typeface="+mn-cs"/>
              </a:rPr>
              <a:t>GPhC</a:t>
            </a:r>
            <a:r>
              <a:rPr lang="en-GB" sz="1200" b="0" i="0" kern="1200" dirty="0" smtClean="0">
                <a:solidFill>
                  <a:schemeClr val="tx1"/>
                </a:solidFill>
                <a:latin typeface="Arial" charset="0"/>
                <a:ea typeface="+mn-ea"/>
                <a:cs typeface="+mn-cs"/>
              </a:rPr>
              <a:t> standards for pharmacy professionals</a:t>
            </a:r>
          </a:p>
          <a:p>
            <a:pPr>
              <a:buFont typeface="Arial" pitchFamily="34" charset="0"/>
              <a:buChar char="•"/>
            </a:pPr>
            <a:endParaRPr lang="en-GB" sz="1200" b="0" i="0" kern="120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 A reflective account is intended to focus on how individuals meet the </a:t>
            </a:r>
            <a:r>
              <a:rPr lang="en-GB" sz="1200" b="0" i="0" kern="1200" baseline="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standards and therefore raise awareness and understanding of the standards, while reflecting on current practice and how this affects those using the services provided</a:t>
            </a:r>
          </a:p>
          <a:p>
            <a:pPr>
              <a:buFont typeface="Arial" pitchFamily="34" charset="0"/>
              <a:buChar char="•"/>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The </a:t>
            </a:r>
            <a:r>
              <a:rPr lang="en-GB" sz="1200" b="0" i="0" kern="1200" baseline="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will inform pharmacy professionals well in advance of the required submission date, which standards should be the basis and focus of the reflective account </a:t>
            </a:r>
            <a:r>
              <a:rPr lang="en-GB" sz="1200" b="1" i="0" kern="1200" baseline="0" dirty="0" smtClean="0">
                <a:solidFill>
                  <a:schemeClr val="tx1"/>
                </a:solidFill>
                <a:latin typeface="Arial" charset="0"/>
                <a:ea typeface="+mn-ea"/>
                <a:cs typeface="+mn-cs"/>
              </a:rPr>
              <a:t>– </a:t>
            </a:r>
            <a:r>
              <a:rPr lang="en-GB" sz="1200" b="0" i="0" kern="1200" baseline="0" dirty="0" smtClean="0">
                <a:solidFill>
                  <a:schemeClr val="tx1"/>
                </a:solidFill>
                <a:latin typeface="Arial" charset="0"/>
                <a:ea typeface="+mn-ea"/>
                <a:cs typeface="+mn-cs"/>
              </a:rPr>
              <a:t>this will be communicated through channels such as the online portal, </a:t>
            </a:r>
            <a:r>
              <a:rPr lang="en-GB" sz="1200" b="0" i="0" kern="1200" baseline="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renewal correspondence, through Regulate</a:t>
            </a:r>
          </a:p>
          <a:p>
            <a:pPr>
              <a:buFont typeface="Arial" pitchFamily="34" charset="0"/>
              <a:buChar char="•"/>
            </a:pPr>
            <a:endParaRPr lang="en-GB" sz="1200" b="0" i="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GB" sz="1200" b="0" i="0" kern="1200" baseline="0" dirty="0" smtClean="0">
              <a:solidFill>
                <a:schemeClr val="tx1"/>
              </a:solidFill>
              <a:latin typeface="Arial" charset="0"/>
              <a:ea typeface="+mn-ea"/>
              <a:cs typeface="+mn-cs"/>
            </a:endParaRPr>
          </a:p>
          <a:p>
            <a:pPr>
              <a:buFont typeface="Arial" pitchFamily="34" charset="0"/>
              <a:buNone/>
            </a:pPr>
            <a:endParaRPr lang="en-GB" sz="1200" b="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The</a:t>
            </a:r>
            <a:r>
              <a:rPr lang="en-GB" baseline="0" dirty="0" smtClean="0"/>
              <a:t> reflective account should contain:</a:t>
            </a:r>
          </a:p>
          <a:p>
            <a:pPr>
              <a:buFont typeface="Courier New" pitchFamily="49" charset="0"/>
              <a:buChar char="o"/>
            </a:pPr>
            <a:r>
              <a:rPr lang="en-GB" baseline="0" dirty="0" smtClean="0"/>
              <a:t>A brief summary of the pharmacy professionals practice history for the past year (including what setting you work in, your main roles and responsibilities and who the typical users of the services provided are)</a:t>
            </a:r>
          </a:p>
          <a:p>
            <a:pPr>
              <a:buFont typeface="Courier New" pitchFamily="49" charset="0"/>
              <a:buChar char="o"/>
            </a:pPr>
            <a:r>
              <a:rPr lang="en-GB" baseline="0" dirty="0" smtClean="0"/>
              <a:t>A statement of how the professional has met one or more of the </a:t>
            </a:r>
            <a:r>
              <a:rPr lang="en-GB" baseline="0" dirty="0" err="1" smtClean="0"/>
              <a:t>GPhC</a:t>
            </a:r>
            <a:r>
              <a:rPr lang="en-GB" baseline="0" dirty="0" smtClean="0"/>
              <a:t> standards for pharmacy professionals</a:t>
            </a:r>
          </a:p>
          <a:p>
            <a:pPr>
              <a:buFont typeface="Courier New" pitchFamily="49" charset="0"/>
              <a:buChar char="o"/>
            </a:pPr>
            <a:r>
              <a:rPr lang="en-GB" baseline="0" dirty="0" smtClean="0"/>
              <a:t>Examples of how people using the services have benefited</a:t>
            </a:r>
          </a:p>
          <a:p>
            <a:pPr>
              <a:buFont typeface="Courier New" pitchFamily="49" charset="0"/>
              <a:buChar char="o"/>
            </a:pPr>
            <a:endParaRPr lang="en-GB"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200" b="0" i="0" kern="1200" dirty="0" smtClean="0">
                <a:solidFill>
                  <a:schemeClr val="tx1"/>
                </a:solidFill>
                <a:latin typeface="Arial" charset="0"/>
                <a:ea typeface="+mn-ea"/>
                <a:cs typeface="+mn-cs"/>
              </a:rPr>
              <a:t>Revalidation</a:t>
            </a:r>
            <a:r>
              <a:rPr lang="en-GB" b="1" baseline="0" dirty="0" smtClean="0"/>
              <a:t> </a:t>
            </a:r>
            <a:r>
              <a:rPr lang="en-GB" sz="1200" b="0" i="0" kern="1200" dirty="0" smtClean="0">
                <a:solidFill>
                  <a:schemeClr val="tx1"/>
                </a:solidFill>
                <a:latin typeface="Arial" charset="0"/>
                <a:ea typeface="+mn-ea"/>
                <a:cs typeface="+mn-cs"/>
              </a:rPr>
              <a:t>is a type</a:t>
            </a:r>
            <a:r>
              <a:rPr lang="en-GB" sz="1200" b="0" i="0" kern="1200" baseline="0" dirty="0" smtClean="0">
                <a:solidFill>
                  <a:schemeClr val="tx1"/>
                </a:solidFill>
                <a:latin typeface="Arial" charset="0"/>
                <a:ea typeface="+mn-ea"/>
                <a:cs typeface="+mn-cs"/>
              </a:rPr>
              <a:t> of “quality assurance process” introduced by the </a:t>
            </a:r>
            <a:r>
              <a:rPr lang="en-GB" b="0" dirty="0" smtClean="0"/>
              <a:t>General</a:t>
            </a:r>
            <a:r>
              <a:rPr lang="en-GB" b="0" baseline="0" dirty="0" smtClean="0"/>
              <a:t> Pharmaceutical Council (</a:t>
            </a:r>
            <a:r>
              <a:rPr lang="en-GB" b="0" baseline="0" dirty="0" err="1" smtClean="0"/>
              <a:t>GPhC</a:t>
            </a:r>
            <a:r>
              <a:rPr lang="en-GB" b="0" baseline="0" dirty="0" smtClean="0"/>
              <a:t>) </a:t>
            </a:r>
            <a:r>
              <a:rPr lang="en-GB" sz="1200" b="0" i="0" kern="1200" baseline="0" dirty="0" smtClean="0">
                <a:solidFill>
                  <a:schemeClr val="tx1"/>
                </a:solidFill>
                <a:latin typeface="Arial" charset="0"/>
                <a:ea typeface="+mn-ea"/>
                <a:cs typeface="+mn-cs"/>
              </a:rPr>
              <a:t>which builds on the current </a:t>
            </a:r>
            <a:r>
              <a:rPr lang="en-GB" b="0" baseline="0" dirty="0" smtClean="0"/>
              <a:t>existing continuing professional development (CPD) framework but furthers the framework in order to further assure the public and their ability to trust the pharmacy profession</a:t>
            </a:r>
            <a:endParaRPr lang="en-GB" sz="1200" b="0" i="0" kern="1200" dirty="0" smtClean="0">
              <a:solidFill>
                <a:schemeClr val="tx1"/>
              </a:solidFill>
              <a:latin typeface="Arial" charset="0"/>
              <a:ea typeface="+mn-ea"/>
              <a:cs typeface="+mn-cs"/>
            </a:endParaRPr>
          </a:p>
          <a:p>
            <a:pPr>
              <a:buFont typeface="Arial" pitchFamily="34" charset="0"/>
              <a:buChar char="•"/>
            </a:pPr>
            <a:endParaRPr lang="en-GB" sz="1200" b="0" i="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0" i="0" u="none" strike="noStrike" kern="1200" dirty="0" smtClean="0">
                <a:solidFill>
                  <a:srgbClr val="C00000"/>
                </a:solidFill>
                <a:latin typeface="Arial" charset="0"/>
                <a:ea typeface="+mn-ea"/>
                <a:cs typeface="+mn-cs"/>
              </a:rPr>
              <a:t>Why has revalidation been introduced? </a:t>
            </a:r>
            <a:r>
              <a:rPr lang="en-GB" sz="1200" b="0" i="0" u="none" strike="noStrike" kern="1200" dirty="0" smtClean="0">
                <a:solidFill>
                  <a:schemeClr val="tx1"/>
                </a:solidFill>
                <a:latin typeface="Arial" charset="0"/>
                <a:ea typeface="+mn-ea"/>
                <a:cs typeface="+mn-cs"/>
              </a:rPr>
              <a:t>It has been introduced</a:t>
            </a:r>
            <a:r>
              <a:rPr lang="en-GB" sz="1200" b="0" i="0" u="none" strike="noStrike" kern="1200" baseline="0" dirty="0" smtClean="0">
                <a:solidFill>
                  <a:schemeClr val="tx1"/>
                </a:solidFill>
                <a:latin typeface="Arial" charset="0"/>
                <a:ea typeface="+mn-ea"/>
                <a:cs typeface="+mn-cs"/>
              </a:rPr>
              <a:t> in response to the expectations of the public that professionals are periodically checked to ensure that their practice remains safe – it </a:t>
            </a:r>
            <a:r>
              <a:rPr lang="en-GB" u="none" dirty="0" smtClean="0">
                <a:solidFill>
                  <a:srgbClr val="C00000"/>
                </a:solidFill>
              </a:rPr>
              <a:t>is intended to reassure patients, employers and other professionals, and to contribute to improving patient care and safety</a:t>
            </a:r>
            <a:endParaRPr lang="en-GB" sz="1200" b="1" i="0" u="none" kern="1200" dirty="0" smtClean="0">
              <a:solidFill>
                <a:schemeClr val="tx1"/>
              </a:solidFill>
              <a:latin typeface="Arial" charset="0"/>
              <a:ea typeface="+mn-ea"/>
              <a:cs typeface="+mn-cs"/>
            </a:endParaRPr>
          </a:p>
          <a:p>
            <a:pPr>
              <a:buFont typeface="Arial" pitchFamily="34" charset="0"/>
              <a:buChar char="•"/>
            </a:pPr>
            <a:endParaRPr lang="en-GB" baseline="0" dirty="0" smtClean="0"/>
          </a:p>
          <a:p>
            <a:pPr>
              <a:buFont typeface="Arial" pitchFamily="34" charset="0"/>
              <a:buChar char="•"/>
            </a:pPr>
            <a:r>
              <a:rPr lang="en-GB" baseline="0" dirty="0" smtClean="0"/>
              <a:t>Revalidation is already common practice amongst other healthcare professionals, including doctors, nurses and midwives, however the design of the </a:t>
            </a:r>
            <a:r>
              <a:rPr lang="en-GB" baseline="0" dirty="0" err="1" smtClean="0"/>
              <a:t>GPhC</a:t>
            </a:r>
            <a:r>
              <a:rPr lang="en-GB" baseline="0" dirty="0" smtClean="0"/>
              <a:t> revalidation framework will be tailored to the pharmacy profession and sector</a:t>
            </a:r>
          </a:p>
          <a:p>
            <a:pPr>
              <a:buFont typeface="Arial" pitchFamily="34" charset="0"/>
              <a:buChar char="•"/>
            </a:pPr>
            <a:endParaRPr lang="en-GB" baseline="0" dirty="0" smtClean="0"/>
          </a:p>
          <a:p>
            <a:pPr>
              <a:buFont typeface="Arial"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https://www.pharmacyregulation.org/sites/default/files/example_records_for_revalidation_for_pharmacy_professionals_0.pdf</a:t>
            </a:r>
          </a:p>
          <a:p>
            <a:endParaRPr lang="en-GB"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err="1" smtClean="0"/>
              <a:t>Additonally</a:t>
            </a:r>
            <a:r>
              <a:rPr lang="en-GB" dirty="0" smtClean="0"/>
              <a:t> </a:t>
            </a:r>
            <a:r>
              <a:rPr lang="en-GB" sz="1200" b="0" i="0" kern="1200" baseline="0" dirty="0" smtClean="0">
                <a:solidFill>
                  <a:schemeClr val="tx1"/>
                </a:solidFill>
                <a:latin typeface="Arial" charset="0"/>
                <a:ea typeface="+mn-ea"/>
                <a:cs typeface="+mn-cs"/>
              </a:rPr>
              <a:t>It is advised that the reflective account record should be between 200-400 words, however there is no minimum nor maximum word limit and it is important to focus entries on meeting the review criteria </a:t>
            </a:r>
          </a:p>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NOTE –</a:t>
            </a:r>
            <a:r>
              <a:rPr lang="en-GB" baseline="0" dirty="0" smtClean="0"/>
              <a:t> this is a short example</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https://www.pharmacyregulation.org/sites/default/files/example_records_for_revalidation_for_pharmacy_professionals_0.pdf</a:t>
            </a:r>
          </a:p>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smtClean="0"/>
              <a:t>All records</a:t>
            </a:r>
            <a:r>
              <a:rPr lang="en-GB" baseline="0" dirty="0" smtClean="0"/>
              <a:t> submitted will go through an automatic process to ensure that all records are complete – you will be informed if further records are required at this stage</a:t>
            </a:r>
            <a:endParaRPr lang="en-GB" sz="1200" b="0" i="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sz="1200" b="0" i="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0" i="0" kern="1200" dirty="0" smtClean="0">
                <a:solidFill>
                  <a:schemeClr val="tx1"/>
                </a:solidFill>
                <a:latin typeface="Arial" charset="0"/>
                <a:ea typeface="+mn-ea"/>
                <a:cs typeface="+mn-cs"/>
              </a:rPr>
              <a:t>Then</a:t>
            </a:r>
            <a:r>
              <a:rPr lang="en-GB" sz="1200" b="0" i="0" kern="1200" baseline="0" dirty="0" smtClean="0">
                <a:solidFill>
                  <a:schemeClr val="tx1"/>
                </a:solidFill>
                <a:latin typeface="Arial" charset="0"/>
                <a:ea typeface="+mn-ea"/>
                <a:cs typeface="+mn-cs"/>
              </a:rPr>
              <a:t> a</a:t>
            </a:r>
            <a:r>
              <a:rPr lang="en-GB" sz="1200" b="0" i="0" kern="1200" dirty="0" smtClean="0">
                <a:solidFill>
                  <a:schemeClr val="tx1"/>
                </a:solidFill>
                <a:latin typeface="Arial" charset="0"/>
                <a:ea typeface="+mn-ea"/>
                <a:cs typeface="+mn-cs"/>
              </a:rPr>
              <a:t> minimum of 2.5% of registrants will be selected for review randomly each year. Targeted selection will also be made based on previous history of difficulty meeting requirements or late submission.</a:t>
            </a:r>
            <a:endParaRPr lang="en-GB" dirty="0" smtClean="0"/>
          </a:p>
          <a:p>
            <a:pPr>
              <a:buFont typeface="Arial" pitchFamily="34" charset="0"/>
              <a:buNone/>
            </a:pPr>
            <a:endParaRPr lang="en-GB" baseline="0" dirty="0" smtClean="0"/>
          </a:p>
          <a:p>
            <a:pPr>
              <a:buFont typeface="Arial" pitchFamily="34" charset="0"/>
              <a:buChar char="•"/>
            </a:pPr>
            <a:r>
              <a:rPr lang="en-GB" b="0" baseline="0" dirty="0" smtClean="0"/>
              <a:t>The </a:t>
            </a:r>
            <a:r>
              <a:rPr lang="en-GB" b="0" baseline="0" dirty="0" err="1" smtClean="0"/>
              <a:t>GPhC</a:t>
            </a:r>
            <a:r>
              <a:rPr lang="en-GB" b="0" baseline="0" dirty="0" smtClean="0"/>
              <a:t> will inform individuals who have been selected for the review and provide a time period in which to expect the outcome</a:t>
            </a:r>
          </a:p>
          <a:p>
            <a:pPr>
              <a:buFont typeface="Arial" pitchFamily="34" charset="0"/>
              <a:buChar char="•"/>
            </a:pPr>
            <a:endParaRPr lang="en-GB" baseline="0" dirty="0" smtClean="0"/>
          </a:p>
          <a:p>
            <a:pPr>
              <a:buFont typeface="Arial" pitchFamily="34" charset="0"/>
              <a:buChar char="•"/>
            </a:pPr>
            <a:r>
              <a:rPr lang="en-GB" baseline="0" dirty="0" smtClean="0"/>
              <a:t>The records are reviewed against the </a:t>
            </a:r>
            <a:r>
              <a:rPr lang="en-GB" baseline="0" dirty="0" err="1" smtClean="0"/>
              <a:t>GPhC</a:t>
            </a:r>
            <a:r>
              <a:rPr lang="en-GB" baseline="0" dirty="0" smtClean="0"/>
              <a:t> review criteria and the peer with whom the peer discussion took place will be contacted to confirm the peer discussion took place</a:t>
            </a:r>
          </a:p>
          <a:p>
            <a:pPr>
              <a:buFont typeface="Arial" pitchFamily="34" charset="0"/>
              <a:buChar char="•"/>
            </a:pPr>
            <a:endParaRPr lang="en-GB" baseline="0"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baseline="0" dirty="0" smtClean="0"/>
              <a:t>The review process will be completed by a pharmacy professional and a lay reviewer; individuals may need to provide further information in order to verify the information submitted relates to learning that has been undertaken and in the context of your practice</a:t>
            </a:r>
          </a:p>
          <a:p>
            <a:pPr>
              <a:buFont typeface="Arial" pitchFamily="34" charset="0"/>
              <a:buChar char="•"/>
            </a:pPr>
            <a:endParaRPr lang="en-GB" baseline="0" dirty="0" smtClean="0"/>
          </a:p>
          <a:p>
            <a:pPr>
              <a:buFont typeface="Arial" pitchFamily="34" charset="0"/>
              <a:buChar char="•"/>
            </a:pPr>
            <a:r>
              <a:rPr lang="en-GB" b="0" baseline="0" dirty="0" smtClean="0"/>
              <a:t>The review process will use two criteria (core and feedback); individuals whose records do not meet the core criteria may be asked to submit further/revised records </a:t>
            </a:r>
          </a:p>
          <a:p>
            <a:pPr>
              <a:buFont typeface="Arial" pitchFamily="34" charset="0"/>
              <a:buChar char="•"/>
            </a:pPr>
            <a:endParaRPr lang="en-GB" b="0" baseline="0" dirty="0" smtClean="0"/>
          </a:p>
          <a:p>
            <a:pPr>
              <a:buFont typeface="Arial" pitchFamily="34" charset="0"/>
              <a:buChar char="•"/>
            </a:pPr>
            <a:r>
              <a:rPr lang="en-GB" b="0" baseline="0" dirty="0" smtClean="0"/>
              <a:t>The feedback criteria is used to offer developmental feedback for future records; if records meet the review criteria, a feedback report will be provided for future recording - there will not be a feedback score </a:t>
            </a:r>
          </a:p>
          <a:p>
            <a:endParaRPr lang="en-GB" dirty="0" smtClean="0"/>
          </a:p>
          <a:p>
            <a:r>
              <a:rPr lang="en-GB" dirty="0" smtClean="0"/>
              <a:t>https://www.pharmacyregulation.org/news/gphc-launches-consultation-revalidation</a:t>
            </a: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Reminders</a:t>
            </a:r>
          </a:p>
          <a:p>
            <a:endParaRPr lang="en-GB" dirty="0" smtClean="0"/>
          </a:p>
          <a:p>
            <a:pPr>
              <a:buFont typeface="Arial" pitchFamily="34" charset="0"/>
              <a:buChar char="•"/>
            </a:pPr>
            <a:r>
              <a:rPr lang="en-GB" b="0" dirty="0" smtClean="0"/>
              <a:t>For the</a:t>
            </a:r>
            <a:r>
              <a:rPr lang="en-GB" b="0" baseline="0" dirty="0" smtClean="0"/>
              <a:t> CPD records it is expected that each entry (both planned and unplanned) will take under an hour to complete</a:t>
            </a:r>
          </a:p>
          <a:p>
            <a:pPr>
              <a:buFont typeface="Arial" pitchFamily="34" charset="0"/>
              <a:buChar char="•"/>
            </a:pPr>
            <a:endParaRPr lang="en-GB" baseline="0" dirty="0" smtClean="0"/>
          </a:p>
          <a:p>
            <a:pPr>
              <a:buFont typeface="Arial" pitchFamily="34" charset="0"/>
              <a:buChar char="•"/>
            </a:pPr>
            <a:r>
              <a:rPr lang="en-GB" baseline="0" dirty="0" smtClean="0"/>
              <a:t>The time to complete the peer discussion – this is including time to find a peer, make arrangements to hold the peer discussion, prepare for the discussion</a:t>
            </a:r>
            <a:r>
              <a:rPr lang="en-GB" b="0" baseline="0" dirty="0" smtClean="0"/>
              <a:t>, to have the peer discussion and then write up the record is very variable but is expected to take between 2 and 5 hours and the actual discussion between 30 minutes to one hour</a:t>
            </a:r>
          </a:p>
          <a:p>
            <a:pPr>
              <a:buFont typeface="Arial" pitchFamily="34" charset="0"/>
              <a:buChar char="•"/>
            </a:pPr>
            <a:endParaRPr lang="en-GB" baseline="0" dirty="0" smtClean="0"/>
          </a:p>
          <a:p>
            <a:pPr>
              <a:buFont typeface="Arial" pitchFamily="34" charset="0"/>
              <a:buChar char="•"/>
            </a:pPr>
            <a:r>
              <a:rPr lang="en-GB" dirty="0" smtClean="0"/>
              <a:t>The</a:t>
            </a:r>
            <a:r>
              <a:rPr lang="en-GB" baseline="0" dirty="0" smtClean="0"/>
              <a:t> peer discussion itself is expected to take between 30 minutes to one hour and the write up also 30minutes to one hour</a:t>
            </a:r>
          </a:p>
          <a:p>
            <a:pPr>
              <a:buFont typeface="Arial" pitchFamily="34" charset="0"/>
              <a:buChar char="•"/>
            </a:pPr>
            <a:endParaRPr lang="en-GB" baseline="0" dirty="0" smtClean="0"/>
          </a:p>
          <a:p>
            <a:pPr>
              <a:buFont typeface="Arial" pitchFamily="34" charset="0"/>
              <a:buChar char="•"/>
            </a:pPr>
            <a:r>
              <a:rPr lang="en-GB" baseline="0" dirty="0" smtClean="0"/>
              <a:t>The 6 records are to be submitted each year when pharmacy professionals complete their registration renewal (full details will be provided by the </a:t>
            </a:r>
            <a:r>
              <a:rPr lang="en-GB" baseline="0" dirty="0" err="1" smtClean="0"/>
              <a:t>GPhC</a:t>
            </a:r>
            <a:r>
              <a:rPr lang="en-GB" baseline="0" dirty="0" smtClean="0"/>
              <a:t>) and reminders will be sent alongside the formal notice of pharmacy professionals registration renewal deadline</a:t>
            </a:r>
          </a:p>
          <a:p>
            <a:pPr>
              <a:buFont typeface="Arial"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GB" sz="1200" b="0" i="0" kern="1200" dirty="0" smtClean="0">
                <a:solidFill>
                  <a:schemeClr val="tx1"/>
                </a:solidFill>
                <a:latin typeface="Arial" charset="0"/>
                <a:ea typeface="+mn-ea"/>
                <a:cs typeface="+mn-cs"/>
              </a:rPr>
              <a:t>At the point</a:t>
            </a:r>
            <a:r>
              <a:rPr lang="en-GB" sz="1200" b="0" i="0" kern="1200" baseline="0" dirty="0" smtClean="0">
                <a:solidFill>
                  <a:schemeClr val="tx1"/>
                </a:solidFill>
                <a:latin typeface="Arial" charset="0"/>
                <a:ea typeface="+mn-ea"/>
                <a:cs typeface="+mn-cs"/>
              </a:rPr>
              <a:t> of renewal, all registrants must declare that they will continue to comply with the revalidation framework</a:t>
            </a:r>
          </a:p>
          <a:p>
            <a:pPr>
              <a:buFont typeface="Arial" pitchFamily="34" charset="0"/>
              <a:buChar char="•"/>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If you cannot submit some/all of the required records for good reason, you must inform the </a:t>
            </a:r>
            <a:r>
              <a:rPr lang="en-GB" sz="1200" b="0" i="0" kern="1200" baseline="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in advance of your renewal date – the </a:t>
            </a:r>
            <a:r>
              <a:rPr lang="en-GB" sz="1200" b="0" i="0" kern="1200" baseline="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will review you reasons and personal circumstances and you may still be able to renew your registration without submitting the records or an extension to submit may be permitted</a:t>
            </a:r>
          </a:p>
          <a:p>
            <a:pPr>
              <a:buFont typeface="Arial" pitchFamily="34" charset="0"/>
              <a:buChar char="•"/>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Such reasons may include sick leave, maternity/paternity leave, military postings and breaks from practice – however gaps in records should not </a:t>
            </a:r>
            <a:r>
              <a:rPr lang="en-GB" sz="1200" b="0" i="0" kern="1200" baseline="0" dirty="0" err="1" smtClean="0">
                <a:solidFill>
                  <a:schemeClr val="tx1"/>
                </a:solidFill>
                <a:latin typeface="Arial" charset="0"/>
                <a:ea typeface="+mn-ea"/>
                <a:cs typeface="+mn-cs"/>
              </a:rPr>
              <a:t>usuallyexceed</a:t>
            </a:r>
            <a:r>
              <a:rPr lang="en-GB" sz="1200" b="0" i="0" kern="1200" baseline="0" dirty="0" smtClean="0">
                <a:solidFill>
                  <a:schemeClr val="tx1"/>
                </a:solidFill>
                <a:latin typeface="Arial" charset="0"/>
                <a:ea typeface="+mn-ea"/>
                <a:cs typeface="+mn-cs"/>
              </a:rPr>
              <a:t> 12 months</a:t>
            </a:r>
          </a:p>
          <a:p>
            <a:pPr>
              <a:buFont typeface="Arial" pitchFamily="34" charset="0"/>
              <a:buChar char="•"/>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However, without good reason for failure to complete and submit the records, you will enter a process of remediation which includes intervention from the </a:t>
            </a:r>
            <a:r>
              <a:rPr lang="en-GB" sz="1200" b="0" i="0" kern="1200" baseline="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and a requirement for the records to be submitted</a:t>
            </a:r>
          </a:p>
          <a:p>
            <a:pPr>
              <a:buFont typeface="Arial" pitchFamily="34" charset="0"/>
              <a:buChar char="•"/>
            </a:pPr>
            <a:endParaRPr lang="en-GB" sz="1200" b="0" i="0" kern="1200" baseline="0" dirty="0" smtClean="0">
              <a:solidFill>
                <a:schemeClr val="tx1"/>
              </a:solidFill>
              <a:latin typeface="Arial" charset="0"/>
              <a:ea typeface="+mn-ea"/>
              <a:cs typeface="+mn-cs"/>
            </a:endParaRPr>
          </a:p>
          <a:p>
            <a:pPr>
              <a:buFont typeface="Arial" pitchFamily="34" charset="0"/>
              <a:buChar char="•"/>
            </a:pPr>
            <a:r>
              <a:rPr lang="en-GB" sz="1200" b="0" i="0" kern="1200" baseline="0" dirty="0" smtClean="0">
                <a:solidFill>
                  <a:schemeClr val="tx1"/>
                </a:solidFill>
                <a:latin typeface="Arial" charset="0"/>
                <a:ea typeface="+mn-ea"/>
                <a:cs typeface="+mn-cs"/>
              </a:rPr>
              <a:t>Following the period of remediation, if records have not been submitted then a process called administrative removal will be undertaken – if you are removed from the register following this process and an individual reapplies to the register, then all six records (4 CPDs, peer discussion and reflective account) must be submitted during the application</a:t>
            </a:r>
            <a:endParaRPr lang="en-GB" sz="1200" b="0" i="0" kern="1200" dirty="0" smtClean="0">
              <a:solidFill>
                <a:schemeClr val="tx1"/>
              </a:solidFill>
              <a:latin typeface="Arial" charset="0"/>
              <a:ea typeface="+mn-ea"/>
              <a:cs typeface="+mn-cs"/>
            </a:endParaRPr>
          </a:p>
          <a:p>
            <a:endParaRPr lang="en-GB" sz="1200" b="0" i="0" kern="1200" dirty="0" smtClean="0">
              <a:solidFill>
                <a:schemeClr val="tx1"/>
              </a:solidFill>
              <a:latin typeface="Arial" charset="0"/>
              <a:ea typeface="+mn-ea"/>
              <a:cs typeface="+mn-cs"/>
            </a:endParaRPr>
          </a:p>
          <a:p>
            <a:endParaRPr lang="en-GB" sz="1200" b="0" i="0" kern="1200" dirty="0" smtClean="0">
              <a:solidFill>
                <a:schemeClr val="tx1"/>
              </a:solidFill>
              <a:latin typeface="Arial" charset="0"/>
              <a:ea typeface="+mn-ea"/>
              <a:cs typeface="+mn-cs"/>
            </a:endParaRP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All records</a:t>
            </a:r>
            <a:r>
              <a:rPr lang="en-GB" baseline="0" dirty="0" smtClean="0"/>
              <a:t> submitted will go through an automatic process to ensure that all records are complete – you will be informed if further records are required at this stage</a:t>
            </a:r>
          </a:p>
          <a:p>
            <a:pPr>
              <a:buFont typeface="Arial" pitchFamily="34" charset="0"/>
              <a:buChar char="•"/>
            </a:pPr>
            <a:endParaRPr lang="en-GB" baseline="0" dirty="0" smtClean="0"/>
          </a:p>
          <a:p>
            <a:pPr>
              <a:buFont typeface="Arial" pitchFamily="34" charset="0"/>
              <a:buChar char="•"/>
            </a:pPr>
            <a:r>
              <a:rPr lang="en-GB" baseline="0" dirty="0" smtClean="0"/>
              <a:t>A sample of submissions will be selected for a review </a:t>
            </a:r>
            <a:r>
              <a:rPr lang="en-GB" b="0" baseline="0" dirty="0" smtClean="0"/>
              <a:t>– the selection process includes both random and targeted elements; the </a:t>
            </a:r>
            <a:r>
              <a:rPr lang="en-GB" b="0" baseline="0" dirty="0" err="1" smtClean="0"/>
              <a:t>GPhC</a:t>
            </a:r>
            <a:r>
              <a:rPr lang="en-GB" b="0" baseline="0" dirty="0" smtClean="0"/>
              <a:t> will inform individuals who have been selected for the review and provide a time period in which to expect the outcome</a:t>
            </a:r>
          </a:p>
          <a:p>
            <a:pPr>
              <a:buFont typeface="Arial" pitchFamily="34" charset="0"/>
              <a:buChar char="•"/>
            </a:pPr>
            <a:endParaRPr lang="en-GB" baseline="0" dirty="0" smtClean="0"/>
          </a:p>
          <a:p>
            <a:pPr>
              <a:buFont typeface="Arial" pitchFamily="34" charset="0"/>
              <a:buChar char="•"/>
            </a:pPr>
            <a:r>
              <a:rPr lang="en-GB" baseline="0" dirty="0" smtClean="0"/>
              <a:t>The records are reviewed against the </a:t>
            </a:r>
            <a:r>
              <a:rPr lang="en-GB" baseline="0" dirty="0" err="1" smtClean="0"/>
              <a:t>GPhC</a:t>
            </a:r>
            <a:r>
              <a:rPr lang="en-GB" baseline="0" dirty="0" smtClean="0"/>
              <a:t> review criteria and the peer with whom the peer discussion took place will be contacted to confirm the peer discussion took place</a:t>
            </a:r>
          </a:p>
          <a:p>
            <a:pPr>
              <a:buFont typeface="Arial" pitchFamily="34" charset="0"/>
              <a:buChar char="•"/>
            </a:pPr>
            <a:endParaRPr lang="en-GB" baseline="0" dirty="0" smtClean="0"/>
          </a:p>
          <a:p>
            <a:pPr>
              <a:buFont typeface="Arial" pitchFamily="34" charset="0"/>
              <a:buChar char="•"/>
            </a:pPr>
            <a:r>
              <a:rPr lang="en-GB" baseline="0" dirty="0" smtClean="0"/>
              <a:t>The review process will be completed by a pharmacy professional and a lay reviewer; individuals may need to provide further information in order to verify the information submitted relates to learning that has been undertaken and in the context of your practice</a:t>
            </a:r>
          </a:p>
          <a:p>
            <a:pPr>
              <a:buFont typeface="Arial" pitchFamily="34" charset="0"/>
              <a:buChar char="•"/>
            </a:pPr>
            <a:endParaRPr lang="en-GB" baseline="0" dirty="0" smtClean="0"/>
          </a:p>
          <a:p>
            <a:pPr>
              <a:buFont typeface="Arial" pitchFamily="34" charset="0"/>
              <a:buChar char="•"/>
            </a:pPr>
            <a:r>
              <a:rPr lang="en-GB" b="0" baseline="0" dirty="0" smtClean="0"/>
              <a:t>The review process will use two criteria (core and feedback); individuals whose records do not meet the core criteria may be asked to submit further/revised records </a:t>
            </a:r>
          </a:p>
          <a:p>
            <a:pPr>
              <a:buFont typeface="Arial" pitchFamily="34" charset="0"/>
              <a:buChar char="•"/>
            </a:pPr>
            <a:endParaRPr lang="en-GB" b="0" baseline="0" dirty="0" smtClean="0"/>
          </a:p>
          <a:p>
            <a:pPr>
              <a:buFont typeface="Arial" pitchFamily="34" charset="0"/>
              <a:buChar char="•"/>
            </a:pPr>
            <a:r>
              <a:rPr lang="en-GB" b="0" baseline="0" dirty="0" smtClean="0"/>
              <a:t>The feedback criteria is used to offer developmental feedback for future records; if records meet the review criteria, a feedback report will be provided for future recording - there will not be a feedback score </a:t>
            </a:r>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r>
              <a:rPr lang="en-GB" dirty="0" smtClean="0"/>
              <a:t>Currently</a:t>
            </a:r>
            <a:r>
              <a:rPr lang="en-GB" baseline="0" dirty="0" smtClean="0"/>
              <a:t> pharmacists/technicians must</a:t>
            </a:r>
          </a:p>
          <a:p>
            <a:pPr>
              <a:buFont typeface="Arial" pitchFamily="34" charset="0"/>
              <a:buChar char="•"/>
            </a:pPr>
            <a:endParaRPr lang="en-GB" baseline="0" dirty="0" smtClean="0"/>
          </a:p>
          <a:p>
            <a:pPr>
              <a:buFont typeface="Arial" pitchFamily="34" charset="0"/>
              <a:buChar char="•"/>
            </a:pPr>
            <a:r>
              <a:rPr lang="en-GB" sz="1200" b="0" i="0" kern="1200" dirty="0" smtClean="0">
                <a:solidFill>
                  <a:schemeClr val="tx1"/>
                </a:solidFill>
                <a:latin typeface="Arial" charset="0"/>
                <a:ea typeface="+mn-ea"/>
                <a:cs typeface="+mn-cs"/>
              </a:rPr>
              <a:t>Keep a legible record of your CPD - either online at</a:t>
            </a:r>
            <a:r>
              <a:rPr lang="en-GB" sz="1200" b="0" i="0" u="sng" kern="1200" dirty="0" smtClean="0">
                <a:solidFill>
                  <a:schemeClr val="tx1"/>
                </a:solidFill>
                <a:latin typeface="Arial" charset="0"/>
                <a:ea typeface="+mn-ea"/>
                <a:cs typeface="+mn-cs"/>
                <a:hlinkClick r:id="rId3"/>
              </a:rPr>
              <a:t>uptodate.org.uk</a:t>
            </a:r>
            <a:r>
              <a:rPr lang="en-GB" sz="1200" b="0" i="0" kern="1200" dirty="0" smtClean="0">
                <a:solidFill>
                  <a:schemeClr val="tx1"/>
                </a:solidFill>
                <a:latin typeface="Arial" charset="0"/>
                <a:ea typeface="+mn-ea"/>
                <a:cs typeface="+mn-cs"/>
              </a:rPr>
              <a:t>, on a desktop computer, or on paper</a:t>
            </a:r>
          </a:p>
          <a:p>
            <a:pPr>
              <a:buFont typeface="Arial" pitchFamily="34" charset="0"/>
              <a:buChar char="•"/>
            </a:pPr>
            <a:endParaRPr lang="en-GB" sz="1200" b="0" i="0" kern="1200" dirty="0" smtClean="0">
              <a:solidFill>
                <a:schemeClr val="tx1"/>
              </a:solidFill>
              <a:latin typeface="Arial" charset="0"/>
              <a:ea typeface="+mn-ea"/>
              <a:cs typeface="+mn-cs"/>
            </a:endParaRPr>
          </a:p>
          <a:p>
            <a:pPr>
              <a:buFont typeface="Arial" pitchFamily="34" charset="0"/>
              <a:buChar char="•"/>
            </a:pPr>
            <a:r>
              <a:rPr lang="en-GB" sz="1200" b="0" i="0" kern="1200" dirty="0" smtClean="0">
                <a:solidFill>
                  <a:schemeClr val="tx1"/>
                </a:solidFill>
                <a:latin typeface="Arial" charset="0"/>
                <a:ea typeface="+mn-ea"/>
                <a:cs typeface="+mn-cs"/>
              </a:rPr>
              <a:t>Make a minimum of </a:t>
            </a:r>
            <a:r>
              <a:rPr lang="en-GB" sz="1200" b="1" i="0" kern="1200" dirty="0" smtClean="0">
                <a:solidFill>
                  <a:schemeClr val="tx1"/>
                </a:solidFill>
                <a:latin typeface="Arial" charset="0"/>
                <a:ea typeface="+mn-ea"/>
                <a:cs typeface="+mn-cs"/>
              </a:rPr>
              <a:t>nine CPD entries per year for each full year of registration</a:t>
            </a:r>
            <a:r>
              <a:rPr lang="en-GB" sz="1200" b="0" i="0" kern="1200" baseline="0" dirty="0" smtClean="0">
                <a:solidFill>
                  <a:schemeClr val="tx1"/>
                </a:solidFill>
                <a:latin typeface="Arial" charset="0"/>
                <a:ea typeface="+mn-ea"/>
                <a:cs typeface="+mn-cs"/>
              </a:rPr>
              <a:t> </a:t>
            </a:r>
            <a:r>
              <a:rPr lang="en-GB" sz="1200" b="0" i="0" kern="1200" dirty="0" smtClean="0">
                <a:solidFill>
                  <a:schemeClr val="tx1"/>
                </a:solidFill>
                <a:latin typeface="Arial" charset="0"/>
                <a:ea typeface="+mn-ea"/>
                <a:cs typeface="+mn-cs"/>
              </a:rPr>
              <a:t>that reflect the context and scope of your practice as a pharmacist or pharmacy technician.</a:t>
            </a:r>
          </a:p>
          <a:p>
            <a:pPr>
              <a:buFont typeface="Arial" pitchFamily="34" charset="0"/>
              <a:buChar char="•"/>
            </a:pPr>
            <a:endParaRPr lang="en-GB" sz="1200" b="0" i="0" kern="1200" dirty="0" smtClean="0">
              <a:solidFill>
                <a:schemeClr val="tx1"/>
              </a:solidFill>
              <a:latin typeface="Arial" charset="0"/>
              <a:ea typeface="+mn-ea"/>
              <a:cs typeface="+mn-cs"/>
            </a:endParaRPr>
          </a:p>
          <a:p>
            <a:pPr>
              <a:buFont typeface="Arial" pitchFamily="34" charset="0"/>
              <a:buChar char="•"/>
            </a:pPr>
            <a:r>
              <a:rPr lang="en-GB" sz="1200" b="0" i="0" kern="1200" dirty="0" smtClean="0">
                <a:solidFill>
                  <a:schemeClr val="tx1"/>
                </a:solidFill>
                <a:latin typeface="Arial" charset="0"/>
                <a:ea typeface="+mn-ea"/>
                <a:cs typeface="+mn-cs"/>
              </a:rPr>
              <a:t>Record how your CPD has contributed to the quality or development of your practice using the </a:t>
            </a:r>
            <a:r>
              <a:rPr lang="en-GB" sz="1200" b="0" i="0" kern="1200" dirty="0" err="1" smtClean="0">
                <a:solidFill>
                  <a:schemeClr val="tx1"/>
                </a:solidFill>
                <a:latin typeface="Arial" charset="0"/>
                <a:ea typeface="+mn-ea"/>
                <a:cs typeface="+mn-cs"/>
              </a:rPr>
              <a:t>GPhC</a:t>
            </a:r>
            <a:r>
              <a:rPr lang="en-GB" sz="1200" b="0" i="0" kern="1200" dirty="0" smtClean="0">
                <a:solidFill>
                  <a:schemeClr val="tx1"/>
                </a:solidFill>
                <a:latin typeface="Arial" charset="0"/>
                <a:ea typeface="+mn-ea"/>
                <a:cs typeface="+mn-cs"/>
              </a:rPr>
              <a:t> CPD framework</a:t>
            </a:r>
          </a:p>
          <a:p>
            <a:pPr>
              <a:buFont typeface="Arial" pitchFamily="34" charset="0"/>
              <a:buChar char="•"/>
            </a:pPr>
            <a:endParaRPr lang="en-GB" sz="1200" b="0" i="0" kern="1200" dirty="0" smtClean="0">
              <a:solidFill>
                <a:schemeClr val="tx1"/>
              </a:solidFill>
              <a:latin typeface="Arial" charset="0"/>
              <a:ea typeface="+mn-ea"/>
              <a:cs typeface="+mn-cs"/>
            </a:endParaRPr>
          </a:p>
          <a:p>
            <a:pPr>
              <a:buFont typeface="Arial" pitchFamily="34" charset="0"/>
              <a:buChar char="•"/>
            </a:pPr>
            <a:r>
              <a:rPr lang="en-GB" sz="1200" b="0" i="0" kern="1200" dirty="0" smtClean="0">
                <a:solidFill>
                  <a:schemeClr val="tx1"/>
                </a:solidFill>
                <a:latin typeface="Arial" charset="0"/>
                <a:ea typeface="+mn-ea"/>
                <a:cs typeface="+mn-cs"/>
              </a:rPr>
              <a:t>Submit your CPD record to the </a:t>
            </a:r>
            <a:r>
              <a:rPr lang="en-GB" sz="1200" b="0" i="0" kern="1200" dirty="0" err="1" smtClean="0">
                <a:solidFill>
                  <a:schemeClr val="tx1"/>
                </a:solidFill>
                <a:latin typeface="Arial" charset="0"/>
                <a:ea typeface="+mn-ea"/>
                <a:cs typeface="+mn-cs"/>
              </a:rPr>
              <a:t>GPhC</a:t>
            </a:r>
            <a:r>
              <a:rPr lang="en-GB" sz="1200" b="0" i="0" kern="1200" dirty="0" smtClean="0">
                <a:solidFill>
                  <a:schemeClr val="tx1"/>
                </a:solidFill>
                <a:latin typeface="Arial" charset="0"/>
                <a:ea typeface="+mn-ea"/>
                <a:cs typeface="+mn-cs"/>
              </a:rPr>
              <a:t> when requested.</a:t>
            </a: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The revalidation standards/criteria</a:t>
            </a:r>
            <a:r>
              <a:rPr lang="en-GB" baseline="0" dirty="0" smtClean="0"/>
              <a:t> refer to demonstrating benefits to ‘people using your services’ –so who are the ‘service users’</a:t>
            </a:r>
          </a:p>
          <a:p>
            <a:pPr>
              <a:buFont typeface="Arial" pitchFamily="34" charset="0"/>
              <a:buChar char="•"/>
            </a:pPr>
            <a:endParaRPr lang="en-GB" baseline="0" dirty="0" smtClean="0"/>
          </a:p>
          <a:p>
            <a:pPr>
              <a:buFont typeface="Arial" pitchFamily="34" charset="0"/>
              <a:buChar char="•"/>
            </a:pPr>
            <a:r>
              <a:rPr lang="en-GB" baseline="0" dirty="0" smtClean="0"/>
              <a:t>This is dependent on the area of practice for each pharmacist and can vary greatly</a:t>
            </a:r>
          </a:p>
          <a:p>
            <a:pPr>
              <a:buFont typeface="Arial" pitchFamily="34" charset="0"/>
              <a:buChar char="•"/>
            </a:pPr>
            <a:endParaRPr lang="en-GB" dirty="0" smtClean="0"/>
          </a:p>
          <a:p>
            <a:pPr>
              <a:buFont typeface="Arial" pitchFamily="34" charset="0"/>
              <a:buChar char="•"/>
            </a:pPr>
            <a:r>
              <a:rPr lang="en-GB" dirty="0" smtClean="0"/>
              <a:t>When pharmacy professionals are looking to identify their end users</a:t>
            </a:r>
            <a:r>
              <a:rPr lang="en-GB" baseline="0" dirty="0" smtClean="0"/>
              <a:t>, they should consider the ‘first level’ of people receiving/using your services</a:t>
            </a:r>
          </a:p>
          <a:p>
            <a:pPr>
              <a:buFont typeface="Arial" pitchFamily="34" charset="0"/>
              <a:buChar char="•"/>
            </a:pPr>
            <a:endParaRPr lang="en-GB" baseline="0" dirty="0" smtClean="0"/>
          </a:p>
          <a:p>
            <a:pPr>
              <a:buFont typeface="Arial" pitchFamily="34" charset="0"/>
              <a:buChar char="•"/>
            </a:pPr>
            <a:r>
              <a:rPr lang="en-GB" baseline="0" dirty="0" smtClean="0"/>
              <a:t>You can also consider interactions at different levels of interaction such as people who benefit indirectly </a:t>
            </a:r>
          </a:p>
          <a:p>
            <a:pPr>
              <a:buFont typeface="Arial" pitchFamily="34" charset="0"/>
              <a:buChar char="•"/>
            </a:pPr>
            <a:endParaRPr lang="en-GB" baseline="0" dirty="0" smtClean="0"/>
          </a:p>
          <a:p>
            <a:pPr>
              <a:buFont typeface="Arial" pitchFamily="34" charset="0"/>
              <a:buChar char="•"/>
            </a:pPr>
            <a:r>
              <a:rPr lang="en-GB" baseline="0" dirty="0" smtClean="0"/>
              <a:t>Examples include doctors, nurses, dentists, staff in your team, other pharmacy professionals, colleagues ion other departments</a:t>
            </a: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baseline="0" dirty="0" smtClean="0"/>
              <a:t>A number of options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baseline="0" dirty="0" smtClean="0"/>
              <a:t>Could be another pharmacy professional or it may be appropriate for another health professional</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baseline="0" dirty="0" smtClean="0"/>
              <a:t>A non health professional could act as a peer, but to ensure the peer discussion is effective they should have an insight into your practice and working role/understands what you do</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baseline="0" dirty="0" smtClean="0"/>
              <a:t>In addition, it should be someone you respect and trust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baseline="0" dirty="0" smtClean="0"/>
              <a:t>It could be </a:t>
            </a:r>
            <a:r>
              <a:rPr lang="en-GB" sz="1200" b="0" i="0" kern="1200" dirty="0" smtClean="0">
                <a:solidFill>
                  <a:schemeClr val="tx1"/>
                </a:solidFill>
                <a:latin typeface="Arial" charset="0"/>
                <a:ea typeface="+mn-ea"/>
                <a:cs typeface="+mn-cs"/>
              </a:rPr>
              <a:t>an individual you work with, or a group of people with similar roles to you, someone with the same or similar professional background, or a colleague from a multidisciplinary team</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sz="1200" b="0" i="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0" i="0" kern="1200" dirty="0" smtClean="0">
                <a:solidFill>
                  <a:schemeClr val="tx1"/>
                </a:solidFill>
                <a:latin typeface="Arial" charset="0"/>
                <a:ea typeface="+mn-ea"/>
                <a:cs typeface="+mn-cs"/>
              </a:rPr>
              <a:t>Most importantly, it should not be someone who you have a close relationship</a:t>
            </a:r>
            <a:r>
              <a:rPr lang="en-GB" sz="1200" b="0" i="0" kern="1200" baseline="0" dirty="0" smtClean="0">
                <a:solidFill>
                  <a:schemeClr val="tx1"/>
                </a:solidFill>
                <a:latin typeface="Arial" charset="0"/>
                <a:ea typeface="+mn-ea"/>
                <a:cs typeface="+mn-cs"/>
              </a:rPr>
              <a:t> with  (family member or close friend)</a:t>
            </a:r>
            <a:endParaRPr lang="en-GB" sz="1200" b="0" i="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a:buFont typeface="Arial" pitchFamily="34" charset="0"/>
              <a:buChar char="•"/>
            </a:pPr>
            <a:r>
              <a:rPr lang="en-GB" dirty="0" smtClean="0"/>
              <a:t>If</a:t>
            </a:r>
            <a:r>
              <a:rPr lang="en-GB" baseline="0" dirty="0" smtClean="0"/>
              <a:t> during the process you have an issue with your peer or the peer discussion does not go well you may choose a different peer</a:t>
            </a: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32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200" b="0" i="0" kern="1200" dirty="0" smtClean="0">
                <a:solidFill>
                  <a:schemeClr val="tx1"/>
                </a:solidFill>
                <a:latin typeface="Arial" charset="0"/>
                <a:ea typeface="+mn-ea"/>
                <a:cs typeface="+mn-cs"/>
              </a:rPr>
              <a:t>The</a:t>
            </a:r>
            <a:r>
              <a:rPr lang="en-GB" sz="1200" b="0" i="0" kern="1200" baseline="0" dirty="0" smtClean="0">
                <a:solidFill>
                  <a:schemeClr val="tx1"/>
                </a:solidFill>
                <a:latin typeface="Arial" charset="0"/>
                <a:ea typeface="+mn-ea"/>
                <a:cs typeface="+mn-cs"/>
              </a:rPr>
              <a:t> </a:t>
            </a:r>
            <a:r>
              <a:rPr lang="en-GB" sz="1200" b="0" i="0" kern="1200" dirty="0" smtClean="0">
                <a:solidFill>
                  <a:schemeClr val="tx1"/>
                </a:solidFill>
                <a:latin typeface="Arial" charset="0"/>
                <a:ea typeface="+mn-ea"/>
                <a:cs typeface="+mn-cs"/>
              </a:rPr>
              <a:t>reflective account is a type of learning activity that has a focus on how you meet one or more of</a:t>
            </a:r>
            <a:r>
              <a:rPr lang="en-GB" sz="1200" b="0" i="0" kern="1200" baseline="0" dirty="0" smtClean="0">
                <a:solidFill>
                  <a:schemeClr val="tx1"/>
                </a:solidFill>
                <a:latin typeface="Arial" charset="0"/>
                <a:ea typeface="+mn-ea"/>
                <a:cs typeface="+mn-cs"/>
              </a:rPr>
              <a:t> the </a:t>
            </a:r>
            <a:r>
              <a:rPr lang="en-GB" sz="1200" b="0" i="0" kern="1200" baseline="0" dirty="0" err="1" smtClean="0">
                <a:solidFill>
                  <a:schemeClr val="tx1"/>
                </a:solidFill>
                <a:latin typeface="Arial" charset="0"/>
                <a:ea typeface="+mn-ea"/>
                <a:cs typeface="+mn-cs"/>
              </a:rPr>
              <a:t>GPhC</a:t>
            </a:r>
            <a:r>
              <a:rPr lang="en-GB" sz="1200" b="0" i="0" kern="1200" dirty="0" smtClean="0">
                <a:solidFill>
                  <a:schemeClr val="tx1"/>
                </a:solidFill>
                <a:latin typeface="Arial" charset="0"/>
                <a:ea typeface="+mn-ea"/>
                <a:cs typeface="+mn-cs"/>
              </a:rPr>
              <a:t> standard(s) for pharmacy professionals</a:t>
            </a:r>
          </a:p>
          <a:p>
            <a:pPr>
              <a:buFont typeface="Arial" pitchFamily="34" charset="0"/>
              <a:buChar char="•"/>
            </a:pPr>
            <a:endParaRPr lang="en-GB" sz="1200" b="0" i="0" kern="1200" dirty="0" smtClean="0">
              <a:solidFill>
                <a:schemeClr val="tx1"/>
              </a:solidFill>
              <a:latin typeface="Arial" charset="0"/>
              <a:ea typeface="+mn-ea"/>
              <a:cs typeface="+mn-cs"/>
            </a:endParaRPr>
          </a:p>
          <a:p>
            <a:pPr>
              <a:buFont typeface="Arial" pitchFamily="34" charset="0"/>
              <a:buChar char="•"/>
            </a:pPr>
            <a:r>
              <a:rPr lang="en-GB" sz="1200" b="0" i="0" kern="1200" dirty="0" smtClean="0">
                <a:solidFill>
                  <a:schemeClr val="tx1"/>
                </a:solidFill>
                <a:latin typeface="Arial" charset="0"/>
                <a:ea typeface="+mn-ea"/>
                <a:cs typeface="+mn-cs"/>
              </a:rPr>
              <a:t>On</a:t>
            </a:r>
            <a:r>
              <a:rPr lang="en-GB" sz="1200" b="0" i="0" kern="1200" baseline="0" dirty="0" smtClean="0">
                <a:solidFill>
                  <a:schemeClr val="tx1"/>
                </a:solidFill>
                <a:latin typeface="Arial" charset="0"/>
                <a:ea typeface="+mn-ea"/>
                <a:cs typeface="+mn-cs"/>
              </a:rPr>
              <a:t> the other hand, </a:t>
            </a:r>
            <a:r>
              <a:rPr lang="en-GB" sz="1200" b="0" i="0" kern="1200" dirty="0" smtClean="0">
                <a:solidFill>
                  <a:schemeClr val="tx1"/>
                </a:solidFill>
                <a:latin typeface="Arial" charset="0"/>
                <a:ea typeface="+mn-ea"/>
                <a:cs typeface="+mn-cs"/>
              </a:rPr>
              <a:t>CPD entries do not need to focus on the </a:t>
            </a:r>
            <a:r>
              <a:rPr lang="en-GB" sz="1200" b="0" i="0" kern="1200" dirty="0" err="1" smtClean="0">
                <a:solidFill>
                  <a:schemeClr val="tx1"/>
                </a:solidFill>
                <a:latin typeface="Arial" charset="0"/>
                <a:ea typeface="+mn-ea"/>
                <a:cs typeface="+mn-cs"/>
              </a:rPr>
              <a:t>GPhC</a:t>
            </a:r>
            <a:r>
              <a:rPr lang="en-GB" sz="1200" b="0" i="0" kern="1200" dirty="0" smtClean="0">
                <a:solidFill>
                  <a:schemeClr val="tx1"/>
                </a:solidFill>
                <a:latin typeface="Arial" charset="0"/>
                <a:ea typeface="+mn-ea"/>
                <a:cs typeface="+mn-cs"/>
              </a:rPr>
              <a:t> standards, but should be relevant to the safe and effective practice of pharmacy and relate to the context of your practice including any specialisations</a:t>
            </a: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33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Submissions</a:t>
            </a:r>
            <a:r>
              <a:rPr lang="en-GB" baseline="0" dirty="0" smtClean="0"/>
              <a:t> under the new revalidation framework must reflect practice and learning in the past year – not for a period since your last review</a:t>
            </a:r>
          </a:p>
          <a:p>
            <a:pPr>
              <a:buFont typeface="Arial" pitchFamily="34" charset="0"/>
              <a:buChar char="•"/>
            </a:pPr>
            <a:endParaRPr lang="en-GB" baseline="0" dirty="0" smtClean="0"/>
          </a:p>
          <a:p>
            <a:pPr>
              <a:buFont typeface="Arial" pitchFamily="34" charset="0"/>
              <a:buChar char="•"/>
            </a:pPr>
            <a:r>
              <a:rPr lang="en-GB" baseline="0" dirty="0" smtClean="0"/>
              <a:t>If you wish to keep any of your existing CPD entries the uptodate.org system has the function to print these (see CPD online user guide on </a:t>
            </a:r>
            <a:r>
              <a:rPr lang="en-GB" baseline="0" dirty="0" err="1" smtClean="0"/>
              <a:t>GPhC</a:t>
            </a:r>
            <a:r>
              <a:rPr lang="en-GB" baseline="0" dirty="0" smtClean="0"/>
              <a:t> website)</a:t>
            </a:r>
          </a:p>
          <a:p>
            <a:pPr>
              <a:buFont typeface="Arial" pitchFamily="34" charset="0"/>
              <a:buChar char="•"/>
            </a:pPr>
            <a:endParaRPr lang="en-GB" b="0" baseline="0" dirty="0" smtClean="0"/>
          </a:p>
          <a:p>
            <a:pPr>
              <a:buFont typeface="Arial" pitchFamily="34" charset="0"/>
              <a:buChar char="•"/>
            </a:pPr>
            <a:r>
              <a:rPr lang="en-GB" b="0" baseline="0" dirty="0" smtClean="0"/>
              <a:t>The uptodate.org system is expected to be turned off during the middle of 2018 (the </a:t>
            </a:r>
            <a:r>
              <a:rPr lang="en-GB" b="0" baseline="0" dirty="0" err="1" smtClean="0"/>
              <a:t>GPhC</a:t>
            </a:r>
            <a:r>
              <a:rPr lang="en-GB" b="0" baseline="0" dirty="0" smtClean="0"/>
              <a:t> will provide a more exact date closer to the time)</a:t>
            </a:r>
          </a:p>
          <a:p>
            <a:pPr>
              <a:buFont typeface="Arial" pitchFamily="34" charset="0"/>
              <a:buChar char="•"/>
            </a:pPr>
            <a:endParaRPr lang="en-GB" baseline="0" dirty="0" smtClean="0"/>
          </a:p>
          <a:p>
            <a:pPr>
              <a:buFont typeface="Arial" pitchFamily="34" charset="0"/>
              <a:buChar char="•"/>
            </a:pPr>
            <a:endParaRPr lang="en-GB" baseline="0"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34</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36</a:t>
            </a:fld>
            <a:endParaRPr lang="en-GB"/>
          </a:p>
        </p:txBody>
      </p:sp>
    </p:spTree>
    <p:extLst>
      <p:ext uri="{BB962C8B-B14F-4D97-AF65-F5344CB8AC3E}">
        <p14:creationId xmlns:p14="http://schemas.microsoft.com/office/powerpoint/2010/main" val="695449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present, data protection is governed by the European Data Protection Directive (which provides the basis of data protection in EU countries). The Data Protection Act 1998 (implementing the EU directive) has been in force since March 2000.</a:t>
            </a:r>
            <a:endParaRPr lang="en-US"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37</a:t>
            </a:fld>
            <a:endParaRPr lang="en-GB"/>
          </a:p>
        </p:txBody>
      </p:sp>
    </p:spTree>
    <p:extLst>
      <p:ext uri="{BB962C8B-B14F-4D97-AF65-F5344CB8AC3E}">
        <p14:creationId xmlns:p14="http://schemas.microsoft.com/office/powerpoint/2010/main" val="735848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85BF"/>
                </a:solidFill>
                <a:effectLst/>
                <a:uLnTx/>
                <a:uFillTx/>
                <a:latin typeface="+mn-lt"/>
                <a:ea typeface="+mn-ea"/>
                <a:cs typeface="+mn-cs"/>
              </a:rPr>
              <a:t>The current European Data Protection Directive will be replaced by the General Data Protection Regulation (GDPR). GDPR will apply from 25 May 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85B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85BF"/>
                </a:solidFill>
                <a:effectLst/>
                <a:uLnTx/>
                <a:uFillTx/>
                <a:latin typeface="+mn-lt"/>
                <a:ea typeface="+mn-ea"/>
                <a:cs typeface="+mn-cs"/>
              </a:rPr>
              <a:t>The Data Protection Bill 2017 will replace the current Data Protection Act 1998. The Data Protection Bill 2017 will </a:t>
            </a:r>
            <a:r>
              <a:rPr kumimoji="0" lang="en-GB" sz="1200" b="0" i="0" u="sng" strike="noStrike" kern="1200" cap="none" spc="0" normalizeH="0" baseline="0" noProof="0" dirty="0" smtClean="0">
                <a:ln>
                  <a:noFill/>
                </a:ln>
                <a:solidFill>
                  <a:srgbClr val="0085BF"/>
                </a:solidFill>
                <a:effectLst/>
                <a:uLnTx/>
                <a:uFillTx/>
                <a:latin typeface="+mn-lt"/>
                <a:ea typeface="+mn-ea"/>
                <a:cs typeface="+mn-cs"/>
              </a:rPr>
              <a:t>accompany</a:t>
            </a:r>
            <a:r>
              <a:rPr kumimoji="0" lang="en-GB" sz="1200" b="0" i="0" u="none" strike="noStrike" kern="1200" cap="none" spc="0" normalizeH="0" baseline="0" noProof="0" dirty="0" smtClean="0">
                <a:ln>
                  <a:noFill/>
                </a:ln>
                <a:solidFill>
                  <a:srgbClr val="0085BF"/>
                </a:solidFill>
                <a:effectLst/>
                <a:uLnTx/>
                <a:uFillTx/>
                <a:latin typeface="+mn-lt"/>
                <a:ea typeface="+mn-ea"/>
                <a:cs typeface="+mn-cs"/>
              </a:rPr>
              <a:t> the GDPR and will establish rules for processing data which is outside of GDPR, for example law enforcement. At present, the Data Protection Bill is still passing through UK parliament and is pending finalisation.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85B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GDPR</a:t>
            </a:r>
            <a:r>
              <a:rPr lang="en-GB" sz="1200" kern="1200" baseline="0" dirty="0" smtClean="0">
                <a:solidFill>
                  <a:schemeClr val="tx1"/>
                </a:solidFill>
                <a:latin typeface="+mn-lt"/>
                <a:ea typeface="+mn-ea"/>
                <a:cs typeface="+mn-cs"/>
              </a:rPr>
              <a:t> applies to all EU member states and will occur regardless of Brexit negotiations. It was designed to harmonise data privacy laws across Europe.</a:t>
            </a:r>
            <a:endParaRPr kumimoji="0" lang="en-GB" sz="1200" b="0" i="0" u="none" strike="noStrike" kern="1200" cap="none" spc="0" normalizeH="0" baseline="0" noProof="0" dirty="0" smtClean="0">
              <a:ln>
                <a:noFill/>
              </a:ln>
              <a:solidFill>
                <a:srgbClr val="0085B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85BF"/>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C37C730-302A-4C29-8F9E-CF90918F49DC}" type="slidenum">
              <a:rPr lang="en-GB" smtClean="0"/>
              <a:pPr/>
              <a:t>38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39</a:t>
            </a:fld>
            <a:endParaRPr lang="en-GB"/>
          </a:p>
        </p:txBody>
      </p:sp>
    </p:spTree>
    <p:extLst>
      <p:ext uri="{BB962C8B-B14F-4D97-AF65-F5344CB8AC3E}">
        <p14:creationId xmlns:p14="http://schemas.microsoft.com/office/powerpoint/2010/main" val="695449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As outlined previously, </a:t>
            </a:r>
            <a:r>
              <a:rPr lang="en-GB" sz="1200" b="1" kern="1200" baseline="0" dirty="0" smtClean="0">
                <a:solidFill>
                  <a:schemeClr val="tx1"/>
                </a:solidFill>
                <a:latin typeface="+mn-lt"/>
                <a:ea typeface="+mn-ea"/>
                <a:cs typeface="+mn-cs"/>
              </a:rPr>
              <a:t>GDPR will come into effect in the UK from 25 May 2018</a:t>
            </a:r>
            <a:r>
              <a:rPr lang="en-GB" sz="1200" kern="1200" baseline="0" dirty="0" smtClean="0">
                <a:solidFill>
                  <a:schemeClr val="tx1"/>
                </a:solidFill>
                <a:latin typeface="+mn-lt"/>
                <a:ea typeface="+mn-ea"/>
                <a:cs typeface="+mn-cs"/>
              </a:rPr>
              <a:t>. Many concepts and principles of GDPR will be similar to those of the existing Data Protection Act 1998 (DPA) in the UK.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Essentially, if an organisation needs to be compliant with the current DPA, then the organisation will need to be compliant with the GDPR - however, the </a:t>
            </a:r>
            <a:r>
              <a:rPr lang="en-GB" sz="1200" b="1" kern="1200" baseline="0" dirty="0" smtClean="0">
                <a:solidFill>
                  <a:schemeClr val="tx1"/>
                </a:solidFill>
                <a:latin typeface="+mn-lt"/>
                <a:ea typeface="+mn-ea"/>
                <a:cs typeface="+mn-cs"/>
              </a:rPr>
              <a:t>GDPR will introduce new elements and significantly enhanced requirements regarding data protection</a:t>
            </a:r>
            <a:r>
              <a:rPr lang="en-GB" sz="1200" kern="1200" baseline="0" dirty="0" smtClean="0">
                <a:solidFill>
                  <a:schemeClr val="tx1"/>
                </a:solidFill>
                <a:latin typeface="+mn-lt"/>
                <a:ea typeface="+mn-ea"/>
                <a:cs typeface="+mn-cs"/>
              </a:rPr>
              <a:t>. The data protection principles under the GDPR set out the main responsibilities for organisations. These are similar to those under the DPA.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Key changes of GDPR include:</a:t>
            </a:r>
            <a:endParaRPr lang="en-GB" sz="2000" kern="1200" baseline="0" dirty="0" smtClean="0">
              <a:solidFill>
                <a:schemeClr val="tx1"/>
              </a:solidFill>
              <a:latin typeface="+mn-lt"/>
              <a:ea typeface="+mn-ea"/>
              <a:cs typeface="+mn-cs"/>
            </a:endParaRPr>
          </a:p>
          <a:p>
            <a:r>
              <a:rPr lang="en-GB" sz="2000" kern="1200" baseline="0" dirty="0" smtClean="0">
                <a:solidFill>
                  <a:schemeClr val="tx1"/>
                </a:solidFill>
                <a:latin typeface="+mn-lt"/>
                <a:ea typeface="+mn-ea"/>
                <a:cs typeface="+mn-cs"/>
              </a:rPr>
              <a:t>1. </a:t>
            </a:r>
            <a:r>
              <a:rPr lang="en-GB" sz="2000" dirty="0" smtClean="0"/>
              <a:t>Updated data protection principles and scope</a:t>
            </a:r>
          </a:p>
          <a:p>
            <a:r>
              <a:rPr lang="en-GB" sz="2000" dirty="0" smtClean="0"/>
              <a:t>2.</a:t>
            </a:r>
            <a:r>
              <a:rPr lang="en-GB" sz="2000" baseline="0" dirty="0" smtClean="0"/>
              <a:t> </a:t>
            </a:r>
            <a:r>
              <a:rPr lang="en-GB" sz="2000" dirty="0" smtClean="0"/>
              <a:t>Updated conditions for processing data</a:t>
            </a:r>
          </a:p>
          <a:p>
            <a:r>
              <a:rPr lang="en-GB" sz="2000" dirty="0" smtClean="0"/>
              <a:t>3. New rules regarding consent</a:t>
            </a:r>
          </a:p>
          <a:p>
            <a:r>
              <a:rPr lang="en-GB" sz="2000" dirty="0" smtClean="0"/>
              <a:t>4.</a:t>
            </a:r>
            <a:r>
              <a:rPr lang="en-GB" sz="2000" baseline="0" dirty="0" smtClean="0"/>
              <a:t> </a:t>
            </a:r>
            <a:r>
              <a:rPr lang="en-GB" sz="2000" kern="1200" baseline="0" dirty="0" smtClean="0">
                <a:solidFill>
                  <a:schemeClr val="tx1"/>
                </a:solidFill>
                <a:latin typeface="+mn-lt"/>
                <a:ea typeface="+mn-ea"/>
                <a:cs typeface="+mn-cs"/>
              </a:rPr>
              <a:t>New, specific legal responsibilities for organisations processing children’s data</a:t>
            </a:r>
            <a:endParaRPr lang="en-GB" sz="2000" dirty="0" smtClean="0"/>
          </a:p>
          <a:p>
            <a:r>
              <a:rPr lang="en-GB" sz="2000" dirty="0" smtClean="0"/>
              <a:t>5. Enhanced data subject rights</a:t>
            </a:r>
          </a:p>
          <a:p>
            <a:r>
              <a:rPr lang="en-GB" sz="2000" dirty="0" smtClean="0"/>
              <a:t>6. New obligations for data controllers and processors</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7. New addition of the ‘</a:t>
            </a:r>
            <a:r>
              <a:rPr lang="en-GB" sz="2000" i="1" dirty="0" smtClean="0"/>
              <a:t>accountability principle</a:t>
            </a:r>
            <a:r>
              <a:rPr lang="en-GB" sz="2000" dirty="0" smtClean="0"/>
              <a:t>’</a:t>
            </a:r>
            <a:r>
              <a:rPr lang="en-GB" sz="2000" baseline="0" dirty="0" smtClean="0"/>
              <a:t> </a:t>
            </a:r>
            <a:r>
              <a:rPr lang="en-GB" sz="2000" dirty="0" smtClean="0"/>
              <a:t>and the role of the ‘</a:t>
            </a:r>
            <a:r>
              <a:rPr lang="en-GB" sz="2000" i="1" dirty="0" smtClean="0"/>
              <a:t>Data Protection Officer”</a:t>
            </a:r>
          </a:p>
          <a:p>
            <a:r>
              <a:rPr lang="en-GB" sz="2000" i="0" dirty="0" smtClean="0"/>
              <a:t>8.</a:t>
            </a:r>
            <a:r>
              <a:rPr lang="en-GB" sz="2000" i="0" baseline="0" dirty="0" smtClean="0"/>
              <a:t> </a:t>
            </a:r>
            <a:r>
              <a:rPr lang="en-GB" sz="2000" dirty="0" smtClean="0"/>
              <a:t>Greater regulation and enforcement</a:t>
            </a:r>
          </a:p>
        </p:txBody>
      </p:sp>
      <p:sp>
        <p:nvSpPr>
          <p:cNvPr id="4" name="Slide Number Placeholder 3"/>
          <p:cNvSpPr>
            <a:spLocks noGrp="1"/>
          </p:cNvSpPr>
          <p:nvPr>
            <p:ph type="sldNum" sz="quarter" idx="10"/>
          </p:nvPr>
        </p:nvSpPr>
        <p:spPr/>
        <p:txBody>
          <a:bodyPr/>
          <a:lstStyle/>
          <a:p>
            <a:fld id="{EC37C730-302A-4C29-8F9E-CF90918F49DC}" type="slidenum">
              <a:rPr lang="en-GB" smtClean="0"/>
              <a:pPr/>
              <a:t>40</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rtl="0" eaLnBrk="1" fontAlgn="t" latinLnBrk="0" hangingPunct="1">
              <a:buFont typeface="Arial" pitchFamily="34" charset="0"/>
              <a:buNone/>
            </a:pPr>
            <a:r>
              <a:rPr lang="en-GB" sz="1200" b="1" i="0" u="none" strike="noStrike" kern="1200" baseline="0" dirty="0" smtClean="0">
                <a:solidFill>
                  <a:schemeClr val="tx1"/>
                </a:solidFill>
                <a:latin typeface="+mn-lt"/>
                <a:ea typeface="+mn-ea"/>
                <a:cs typeface="+mn-cs"/>
              </a:rPr>
              <a:t>DPA</a:t>
            </a: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Only</a:t>
            </a:r>
            <a:r>
              <a:rPr lang="en-GB" sz="1200" b="0" i="0" u="none" strike="noStrike" kern="1200" baseline="0" dirty="0" smtClean="0">
                <a:solidFill>
                  <a:schemeClr val="tx1"/>
                </a:solidFill>
                <a:latin typeface="+mn-lt"/>
                <a:ea typeface="+mn-ea"/>
                <a:cs typeface="+mn-cs"/>
              </a:rPr>
              <a:t> applicable in UK</a:t>
            </a:r>
            <a:endParaRPr lang="en-GB" sz="1200" b="0" i="0" u="none" strike="noStrike" kern="1200" dirty="0" smtClean="0">
              <a:solidFill>
                <a:schemeClr val="tx1"/>
              </a:solidFill>
              <a:latin typeface="+mn-lt"/>
              <a:ea typeface="+mn-ea"/>
              <a:cs typeface="+mn-cs"/>
            </a:endParaRP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No requirement</a:t>
            </a:r>
            <a:r>
              <a:rPr lang="en-GB" sz="1200" b="0" i="0" u="none" strike="noStrike" kern="1200" baseline="0" dirty="0" smtClean="0">
                <a:solidFill>
                  <a:schemeClr val="tx1"/>
                </a:solidFill>
                <a:latin typeface="+mn-lt"/>
                <a:ea typeface="+mn-ea"/>
                <a:cs typeface="+mn-cs"/>
              </a:rPr>
              <a:t> for a DPO</a:t>
            </a:r>
            <a:endParaRPr lang="en-GB" sz="1200" b="0" i="0" u="none" strike="noStrike" kern="1200" dirty="0" smtClean="0">
              <a:solidFill>
                <a:schemeClr val="tx1"/>
              </a:solidFill>
              <a:latin typeface="+mn-lt"/>
              <a:ea typeface="+mn-ea"/>
              <a:cs typeface="+mn-cs"/>
            </a:endParaRP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Consent does</a:t>
            </a:r>
            <a:r>
              <a:rPr lang="en-GB" sz="1200" b="0" i="0" u="none" strike="noStrike" kern="1200" baseline="0" dirty="0" smtClean="0">
                <a:solidFill>
                  <a:schemeClr val="tx1"/>
                </a:solidFill>
                <a:latin typeface="+mn-lt"/>
                <a:ea typeface="+mn-ea"/>
                <a:cs typeface="+mn-cs"/>
              </a:rPr>
              <a:t> not necessarily require individuals to opt-in</a:t>
            </a:r>
            <a:endParaRPr lang="en-GB" sz="1200" b="0" i="0" u="none" strike="noStrike" kern="1200" dirty="0" smtClean="0">
              <a:solidFill>
                <a:schemeClr val="tx1"/>
              </a:solidFill>
              <a:latin typeface="+mn-lt"/>
              <a:ea typeface="+mn-ea"/>
              <a:cs typeface="+mn-cs"/>
            </a:endParaRP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Covers</a:t>
            </a:r>
            <a:r>
              <a:rPr lang="en-GB" sz="1200" b="0" i="0" u="none" strike="noStrike" kern="1200" baseline="0" dirty="0" smtClean="0">
                <a:solidFill>
                  <a:schemeClr val="tx1"/>
                </a:solidFill>
                <a:latin typeface="+mn-lt"/>
                <a:ea typeface="+mn-ea"/>
                <a:cs typeface="+mn-cs"/>
              </a:rPr>
              <a:t> personal data and sensitive personal data</a:t>
            </a:r>
            <a:endParaRPr lang="en-GB" sz="1200" b="0" i="0" u="none" strike="noStrike" kern="1200" dirty="0" smtClean="0">
              <a:solidFill>
                <a:schemeClr val="tx1"/>
              </a:solidFill>
              <a:latin typeface="+mn-lt"/>
              <a:ea typeface="+mn-ea"/>
              <a:cs typeface="+mn-cs"/>
            </a:endParaRP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Responsibility lies predominantly with the data controller</a:t>
            </a: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Limited accountability</a:t>
            </a:r>
          </a:p>
          <a:p>
            <a:pPr marL="0" marR="0" indent="0" algn="l" defTabSz="914400" rtl="0" eaLnBrk="1" fontAlgn="t" latinLnBrk="0" hangingPunct="1">
              <a:lnSpc>
                <a:spcPct val="100000"/>
              </a:lnSpc>
              <a:spcBef>
                <a:spcPts val="0"/>
              </a:spcBef>
              <a:spcAft>
                <a:spcPts val="0"/>
              </a:spcAft>
              <a:buClrTx/>
              <a:buSzTx/>
              <a:buFont typeface="Arial" pitchFamily="34" charset="0"/>
              <a:buChar char="•"/>
              <a:tabLst/>
              <a:defRPr/>
            </a:pPr>
            <a:r>
              <a:rPr lang="en-GB" sz="1200" b="0" i="0" u="none" strike="noStrike" kern="1200" dirty="0" smtClean="0">
                <a:solidFill>
                  <a:schemeClr val="tx1"/>
                </a:solidFill>
                <a:latin typeface="+mn-lt"/>
                <a:ea typeface="+mn-ea"/>
                <a:cs typeface="+mn-cs"/>
              </a:rPr>
              <a:t> Subject access</a:t>
            </a:r>
            <a:r>
              <a:rPr lang="en-GB" sz="1200" b="0" i="0" u="none" strike="noStrike" kern="1200" baseline="0" dirty="0" smtClean="0">
                <a:solidFill>
                  <a:schemeClr val="tx1"/>
                </a:solidFill>
                <a:latin typeface="+mn-lt"/>
                <a:ea typeface="+mn-ea"/>
                <a:cs typeface="+mn-cs"/>
              </a:rPr>
              <a:t> requests (SAR): £10 and within 40 days</a:t>
            </a:r>
          </a:p>
          <a:p>
            <a:pPr marL="0" marR="0" indent="0" algn="l" defTabSz="914400" rtl="0" eaLnBrk="1" fontAlgn="t" latinLnBrk="0" hangingPunct="1">
              <a:lnSpc>
                <a:spcPct val="100000"/>
              </a:lnSpc>
              <a:spcBef>
                <a:spcPts val="0"/>
              </a:spcBef>
              <a:spcAft>
                <a:spcPts val="0"/>
              </a:spcAft>
              <a:buClrTx/>
              <a:buSzTx/>
              <a:buFont typeface="Arial" pitchFamily="34" charset="0"/>
              <a:buChar char="•"/>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 typeface="Arial" pitchFamily="34" charset="0"/>
              <a:buNone/>
              <a:tabLst/>
              <a:defRPr/>
            </a:pPr>
            <a:r>
              <a:rPr lang="en-GB" b="1" dirty="0" smtClean="0"/>
              <a:t>GDPR:</a:t>
            </a: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Applies to all EU countries</a:t>
            </a:r>
          </a:p>
          <a:p>
            <a:pPr rtl="0" eaLnBrk="1" fontAlgn="t" latinLnBrk="0" hangingPunct="1">
              <a:buFont typeface="Arial" pitchFamily="34" charset="0"/>
              <a:buChar char="•"/>
            </a:pPr>
            <a:r>
              <a:rPr lang="en-GB" sz="1200" b="0" i="0" u="none" strike="noStrike" kern="1200" baseline="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rPr>
              <a:t>Designation of a data</a:t>
            </a:r>
            <a:r>
              <a:rPr lang="en-GB" sz="1200" b="0" i="0" u="none" strike="noStrike" kern="1200" baseline="0" dirty="0" smtClean="0">
                <a:solidFill>
                  <a:schemeClr val="tx1"/>
                </a:solidFill>
                <a:latin typeface="+mn-lt"/>
                <a:ea typeface="+mn-ea"/>
                <a:cs typeface="+mn-cs"/>
              </a:rPr>
              <a:t> protection officer (DPO) for certain organisations</a:t>
            </a: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Consent from individuals must be </a:t>
            </a:r>
            <a:r>
              <a:rPr lang="en-GB" sz="1200" b="0" i="0" u="none" strike="noStrike" kern="1200" baseline="0" dirty="0" smtClean="0">
                <a:solidFill>
                  <a:schemeClr val="tx1"/>
                </a:solidFill>
                <a:latin typeface="+mn-lt"/>
                <a:ea typeface="+mn-ea"/>
                <a:cs typeface="+mn-cs"/>
              </a:rPr>
              <a:t>positively opted-in</a:t>
            </a:r>
            <a:endParaRPr lang="en-GB" sz="1200" b="0" i="0" u="none" strike="noStrike" kern="1200" dirty="0" smtClean="0">
              <a:solidFill>
                <a:schemeClr val="tx1"/>
              </a:solidFill>
              <a:latin typeface="+mn-lt"/>
              <a:ea typeface="+mn-ea"/>
              <a:cs typeface="+mn-cs"/>
            </a:endParaRP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Covers personal data</a:t>
            </a:r>
            <a:r>
              <a:rPr lang="en-GB" sz="1200" b="0" i="0" u="none" strike="noStrike" kern="1200" baseline="0" dirty="0" smtClean="0">
                <a:solidFill>
                  <a:schemeClr val="tx1"/>
                </a:solidFill>
                <a:latin typeface="+mn-lt"/>
                <a:ea typeface="+mn-ea"/>
                <a:cs typeface="+mn-cs"/>
              </a:rPr>
              <a:t> and</a:t>
            </a:r>
            <a:r>
              <a:rPr lang="en-GB" sz="1200" b="0" i="0" u="none" strike="noStrike" kern="1200" dirty="0" smtClean="0">
                <a:solidFill>
                  <a:schemeClr val="tx1"/>
                </a:solidFill>
                <a:latin typeface="+mn-lt"/>
                <a:ea typeface="+mn-ea"/>
                <a:cs typeface="+mn-cs"/>
              </a:rPr>
              <a:t> special categories</a:t>
            </a:r>
            <a:r>
              <a:rPr lang="en-GB" sz="1200" b="0" i="0" u="none" strike="noStrike" kern="1200" baseline="0" dirty="0" smtClean="0">
                <a:solidFill>
                  <a:schemeClr val="tx1"/>
                </a:solidFill>
                <a:latin typeface="+mn-lt"/>
                <a:ea typeface="+mn-ea"/>
                <a:cs typeface="+mn-cs"/>
              </a:rPr>
              <a:t> of data (which i</a:t>
            </a:r>
            <a:r>
              <a:rPr lang="en-GB" sz="1200" b="0" i="0" u="none" strike="noStrike" kern="1200" dirty="0" smtClean="0">
                <a:solidFill>
                  <a:schemeClr val="tx1"/>
                </a:solidFill>
                <a:latin typeface="+mn-lt"/>
                <a:ea typeface="+mn-ea"/>
                <a:cs typeface="+mn-cs"/>
              </a:rPr>
              <a:t>ncludes genetic/biometric data,</a:t>
            </a:r>
            <a:r>
              <a:rPr lang="en-GB" sz="1200" b="0" i="0" u="none" strike="noStrike" kern="1200" baseline="0" dirty="0" smtClean="0">
                <a:solidFill>
                  <a:schemeClr val="tx1"/>
                </a:solidFill>
                <a:latin typeface="+mn-lt"/>
                <a:ea typeface="+mn-ea"/>
                <a:cs typeface="+mn-cs"/>
              </a:rPr>
              <a:t> location data and </a:t>
            </a:r>
            <a:r>
              <a:rPr lang="en-GB" sz="1200" b="0" i="0" u="none" strike="noStrike" kern="1200" dirty="0" smtClean="0">
                <a:solidFill>
                  <a:schemeClr val="tx1"/>
                </a:solidFill>
                <a:latin typeface="+mn-lt"/>
                <a:ea typeface="+mn-ea"/>
                <a:cs typeface="+mn-cs"/>
              </a:rPr>
              <a:t>online</a:t>
            </a:r>
            <a:r>
              <a:rPr lang="en-GB" sz="1200" b="0" i="0" u="none" strike="noStrike" kern="1200" baseline="0" dirty="0" smtClean="0">
                <a:solidFill>
                  <a:schemeClr val="tx1"/>
                </a:solidFill>
                <a:latin typeface="+mn-lt"/>
                <a:ea typeface="+mn-ea"/>
                <a:cs typeface="+mn-cs"/>
              </a:rPr>
              <a:t> identifiers </a:t>
            </a:r>
            <a:r>
              <a:rPr lang="mr-IN" sz="1200" b="0" i="0" u="none" strike="noStrike" kern="1200" baseline="0" dirty="0" smtClean="0">
                <a:solidFill>
                  <a:schemeClr val="tx1"/>
                </a:solidFill>
                <a:latin typeface="+mn-lt"/>
                <a:ea typeface="+mn-ea"/>
                <a:cs typeface="+mn-cs"/>
              </a:rPr>
              <a:t>–</a:t>
            </a:r>
            <a:r>
              <a:rPr lang="en-GB" sz="1200" b="0" i="0" u="none" strike="noStrike" kern="1200" baseline="0" dirty="0" smtClean="0">
                <a:solidFill>
                  <a:schemeClr val="tx1"/>
                </a:solidFill>
                <a:latin typeface="+mn-lt"/>
                <a:ea typeface="+mn-ea"/>
                <a:cs typeface="+mn-cs"/>
              </a:rPr>
              <a:t> e.g. IP address)</a:t>
            </a:r>
            <a:endParaRPr lang="en-GB" sz="1200" b="0" i="0" u="none" strike="noStrike" kern="1200" dirty="0" smtClean="0">
              <a:solidFill>
                <a:schemeClr val="tx1"/>
              </a:solidFill>
              <a:latin typeface="+mn-lt"/>
              <a:ea typeface="+mn-ea"/>
              <a:cs typeface="+mn-cs"/>
            </a:endParaRP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Responsibility</a:t>
            </a:r>
            <a:r>
              <a:rPr lang="en-GB" sz="1200" b="0" i="0" u="none" strike="noStrike" kern="1200" baseline="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rPr>
              <a:t>lies with both the controller and processor</a:t>
            </a:r>
          </a:p>
          <a:p>
            <a:pPr rtl="0" eaLnBrk="1" fontAlgn="t" latinLnBrk="0" hangingPunct="1">
              <a:buFont typeface="Arial" pitchFamily="34" charset="0"/>
              <a:buChar char="•"/>
            </a:pPr>
            <a:r>
              <a:rPr lang="en-GB" sz="1200" b="0" i="0" u="none" strike="noStrike" kern="1200" dirty="0" smtClean="0">
                <a:solidFill>
                  <a:schemeClr val="tx1"/>
                </a:solidFill>
                <a:latin typeface="+mn-lt"/>
                <a:ea typeface="+mn-ea"/>
                <a:cs typeface="+mn-cs"/>
              </a:rPr>
              <a:t> Greater accountability</a:t>
            </a:r>
          </a:p>
          <a:p>
            <a:pPr rtl="0" eaLnBrk="1" fontAlgn="auto" latinLnBrk="0" hangingPunct="1">
              <a:buFont typeface="Arial" pitchFamily="34" charset="0"/>
              <a:buChar char="•"/>
            </a:pPr>
            <a:r>
              <a:rPr lang="en-GB" sz="1200" b="0" i="0" u="none" strike="noStrike" kern="1200" dirty="0" smtClean="0">
                <a:solidFill>
                  <a:schemeClr val="tx1"/>
                </a:solidFill>
                <a:latin typeface="+mn-lt"/>
                <a:ea typeface="+mn-ea"/>
                <a:cs typeface="+mn-cs"/>
              </a:rPr>
              <a:t> Subject access</a:t>
            </a:r>
            <a:r>
              <a:rPr lang="en-GB" sz="1200" b="0" i="0" u="none" strike="noStrike" kern="1200" baseline="0" dirty="0" smtClean="0">
                <a:solidFill>
                  <a:schemeClr val="tx1"/>
                </a:solidFill>
                <a:latin typeface="+mn-lt"/>
                <a:ea typeface="+mn-ea"/>
                <a:cs typeface="+mn-cs"/>
              </a:rPr>
              <a:t> requests: free of charge and within 30 days</a:t>
            </a:r>
          </a:p>
          <a:p>
            <a:pPr rtl="0" eaLnBrk="1" fontAlgn="t" latinLnBrk="0" hangingPunct="1">
              <a:buFont typeface="Arial" pitchFamily="34" charset="0"/>
              <a:buNone/>
            </a:pPr>
            <a:endParaRPr lang="en-GB" sz="1200" b="1" i="0" u="none" strike="noStrike" kern="1200" dirty="0" smtClean="0">
              <a:solidFill>
                <a:schemeClr val="tx1"/>
              </a:solidFill>
              <a:latin typeface="+mn-lt"/>
              <a:ea typeface="+mn-ea"/>
              <a:cs typeface="+mn-cs"/>
            </a:endParaRPr>
          </a:p>
          <a:p>
            <a:pPr rtl="0" eaLnBrk="1" fontAlgn="t" latinLnBrk="0" hangingPunct="1">
              <a:buFont typeface="Arial" pitchFamily="34" charset="0"/>
              <a:buNone/>
            </a:pPr>
            <a:r>
              <a:rPr lang="en-GB" sz="1200" b="1" i="0" u="none" strike="noStrike" kern="1200" dirty="0" smtClean="0">
                <a:solidFill>
                  <a:schemeClr val="tx1"/>
                </a:solidFill>
                <a:latin typeface="+mn-lt"/>
                <a:ea typeface="+mn-ea"/>
                <a:cs typeface="+mn-cs"/>
              </a:rPr>
              <a:t>What is a DPO?</a:t>
            </a:r>
          </a:p>
          <a:p>
            <a:pPr>
              <a:buFont typeface="Arial" pitchFamily="34" charset="0"/>
              <a:buChar char="•"/>
            </a:pPr>
            <a:r>
              <a:rPr lang="en-GB" dirty="0" smtClean="0"/>
              <a:t> The GDPR makes it a requirement that organisations appoint a data protection officer (DPO) in some circumstances.</a:t>
            </a:r>
          </a:p>
          <a:p>
            <a:pPr>
              <a:buFont typeface="Arial" pitchFamily="34" charset="0"/>
              <a:buChar char="•"/>
            </a:pPr>
            <a:r>
              <a:rPr lang="en-GB" dirty="0" smtClean="0"/>
              <a:t> The GDPR also contains provisions about the tasks a DPO should carry out and the duties of the employer in respect of the DPO.</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solidFill>
                  <a:srgbClr val="000000"/>
                </a:solidFill>
                <a:latin typeface="Arial" pitchFamily="34" charset="0"/>
              </a:rPr>
              <a:t> One individual may be one DPO for a number of organisations.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solidFill>
                  <a:srgbClr val="000000"/>
                </a:solidFill>
                <a:latin typeface="Arial" pitchFamily="34" charset="0"/>
              </a:rPr>
              <a:t> Must have expert knowledge of data protection law and practices.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solidFill>
                  <a:srgbClr val="000000"/>
                </a:solidFill>
                <a:latin typeface="Arial" pitchFamily="34" charset="0"/>
              </a:rPr>
              <a:t> Must be properly involved in all DP issues. </a:t>
            </a:r>
          </a:p>
          <a:p>
            <a:pPr>
              <a:buFont typeface="Arial" pitchFamily="34" charset="0"/>
              <a:buChar char="•"/>
            </a:pPr>
            <a:endParaRPr lang="en-GB" dirty="0" smtClean="0"/>
          </a:p>
          <a:p>
            <a:r>
              <a:rPr lang="en-GB" sz="1200" b="1" i="0" kern="1200" dirty="0" smtClean="0">
                <a:solidFill>
                  <a:schemeClr val="tx1"/>
                </a:solidFill>
                <a:latin typeface="+mn-lt"/>
                <a:ea typeface="+mn-ea"/>
                <a:cs typeface="+mn-cs"/>
              </a:rPr>
              <a:t>The DPO’s minimum task</a:t>
            </a:r>
            <a:r>
              <a:rPr lang="en-GB" sz="1200" b="1" i="0" kern="1200" baseline="0" dirty="0" smtClean="0">
                <a:solidFill>
                  <a:schemeClr val="tx1"/>
                </a:solidFill>
                <a:latin typeface="+mn-lt"/>
                <a:ea typeface="+mn-ea"/>
                <a:cs typeface="+mn-cs"/>
              </a:rPr>
              <a:t>s are:</a:t>
            </a:r>
            <a:endParaRPr lang="en-GB" sz="1200" b="1" i="0" kern="1200" dirty="0" smtClean="0">
              <a:solidFill>
                <a:schemeClr val="tx1"/>
              </a:solidFill>
              <a:latin typeface="+mn-lt"/>
              <a:ea typeface="+mn-ea"/>
              <a:cs typeface="+mn-cs"/>
            </a:endParaRPr>
          </a:p>
          <a:p>
            <a:pPr>
              <a:buFont typeface="Arial" pitchFamily="34" charset="0"/>
              <a:buChar char="•"/>
            </a:pPr>
            <a:r>
              <a:rPr lang="en-GB" sz="1200" b="0" i="0" kern="1200" dirty="0" smtClean="0">
                <a:solidFill>
                  <a:schemeClr val="tx1"/>
                </a:solidFill>
                <a:latin typeface="+mn-lt"/>
                <a:ea typeface="+mn-ea"/>
                <a:cs typeface="+mn-cs"/>
              </a:rPr>
              <a:t> To inform and advise the organisation and its employees about their obligations to comply with the GDPR and other data protection laws.</a:t>
            </a:r>
          </a:p>
          <a:p>
            <a:pPr>
              <a:buFont typeface="Arial" pitchFamily="34" charset="0"/>
              <a:buChar char="•"/>
            </a:pPr>
            <a:r>
              <a:rPr lang="en-GB" sz="1200" b="0" i="0" kern="1200" dirty="0" smtClean="0">
                <a:solidFill>
                  <a:schemeClr val="tx1"/>
                </a:solidFill>
                <a:latin typeface="+mn-lt"/>
                <a:ea typeface="+mn-ea"/>
                <a:cs typeface="+mn-cs"/>
              </a:rPr>
              <a:t> To monitor compliance with the GDPR and other data protection laws, including managing internal data protection activities, advise on data protection impact assessments; train staff and conduct internal audits.</a:t>
            </a:r>
          </a:p>
          <a:p>
            <a:pPr>
              <a:buFont typeface="Arial" pitchFamily="34" charset="0"/>
              <a:buChar char="•"/>
            </a:pPr>
            <a:r>
              <a:rPr lang="en-GB" sz="1200" b="0" i="0" kern="1200" dirty="0" smtClean="0">
                <a:solidFill>
                  <a:schemeClr val="tx1"/>
                </a:solidFill>
                <a:latin typeface="+mn-lt"/>
                <a:ea typeface="+mn-ea"/>
                <a:cs typeface="+mn-cs"/>
              </a:rPr>
              <a:t> To be the first point of contact for supervisory authorities and for individuals whose data is processed (employees, customers etc).</a:t>
            </a:r>
          </a:p>
          <a:p>
            <a:pPr>
              <a:buFont typeface="Arial"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41</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200" b="0" i="0" kern="1200" dirty="0" smtClean="0">
                <a:solidFill>
                  <a:schemeClr val="tx1"/>
                </a:solidFill>
                <a:latin typeface="Arial" charset="0"/>
                <a:ea typeface="+mn-ea"/>
                <a:cs typeface="+mn-cs"/>
              </a:rPr>
              <a:t>Each</a:t>
            </a:r>
            <a:r>
              <a:rPr lang="en-GB" sz="1200" b="0" i="0" kern="1200" baseline="0" dirty="0" smtClean="0">
                <a:solidFill>
                  <a:schemeClr val="tx1"/>
                </a:solidFill>
                <a:latin typeface="Arial" charset="0"/>
                <a:ea typeface="+mn-ea"/>
                <a:cs typeface="+mn-cs"/>
              </a:rPr>
              <a:t> year p</a:t>
            </a:r>
            <a:r>
              <a:rPr lang="en-GB" sz="1200" b="0" i="0" kern="1200" dirty="0" smtClean="0">
                <a:solidFill>
                  <a:schemeClr val="tx1"/>
                </a:solidFill>
                <a:latin typeface="Arial" charset="0"/>
                <a:ea typeface="+mn-ea"/>
                <a:cs typeface="+mn-cs"/>
              </a:rPr>
              <a:t>harmacy professionals will now be required to complete and submit a total of six records:</a:t>
            </a:r>
          </a:p>
          <a:p>
            <a:pPr>
              <a:buFont typeface="Arial" pitchFamily="34" charset="0"/>
              <a:buChar char="•"/>
            </a:pPr>
            <a:r>
              <a:rPr lang="en-GB" sz="1200" b="0" i="0" kern="1200" dirty="0" smtClean="0">
                <a:solidFill>
                  <a:schemeClr val="tx1"/>
                </a:solidFill>
                <a:latin typeface="Arial" charset="0"/>
                <a:ea typeface="+mn-ea"/>
                <a:cs typeface="+mn-cs"/>
              </a:rPr>
              <a:t>Four CPD records – two of which must be planned learning entries</a:t>
            </a:r>
          </a:p>
          <a:p>
            <a:pPr>
              <a:buFont typeface="Arial" pitchFamily="34" charset="0"/>
              <a:buChar char="•"/>
            </a:pPr>
            <a:r>
              <a:rPr lang="en-GB" sz="1200" b="0" i="0" kern="1200" dirty="0" smtClean="0">
                <a:solidFill>
                  <a:schemeClr val="tx1"/>
                </a:solidFill>
                <a:latin typeface="Arial" charset="0"/>
                <a:ea typeface="+mn-ea"/>
                <a:cs typeface="+mn-cs"/>
              </a:rPr>
              <a:t>One record of a peer discussion – an activity undertaken through engagement with others, involving reflection on learning and practice; it</a:t>
            </a:r>
            <a:r>
              <a:rPr lang="en-GB" sz="1200" b="0" i="0" kern="1200" baseline="0" dirty="0" smtClean="0">
                <a:solidFill>
                  <a:schemeClr val="tx1"/>
                </a:solidFill>
                <a:latin typeface="Arial" charset="0"/>
                <a:ea typeface="+mn-ea"/>
                <a:cs typeface="+mn-cs"/>
              </a:rPr>
              <a:t> should relate to activities undertaken over the past year</a:t>
            </a:r>
            <a:endParaRPr lang="en-GB" sz="1200" b="0" i="0" kern="1200" dirty="0" smtClean="0">
              <a:solidFill>
                <a:schemeClr val="tx1"/>
              </a:solidFill>
              <a:latin typeface="Arial" charset="0"/>
              <a:ea typeface="+mn-ea"/>
              <a:cs typeface="+mn-cs"/>
            </a:endParaRPr>
          </a:p>
          <a:p>
            <a:pPr>
              <a:buFont typeface="Arial" pitchFamily="34" charset="0"/>
              <a:buChar char="•"/>
            </a:pPr>
            <a:r>
              <a:rPr lang="en-GB" sz="1200" b="0" i="0" kern="1200" dirty="0" smtClean="0">
                <a:solidFill>
                  <a:schemeClr val="tx1"/>
                </a:solidFill>
                <a:latin typeface="Arial" charset="0"/>
                <a:ea typeface="+mn-ea"/>
                <a:cs typeface="+mn-cs"/>
              </a:rPr>
              <a:t>One reflective account – an activity designed to encourage pharmacy professionals to think about the way in which they work/practice, and how it relates to the </a:t>
            </a:r>
            <a:r>
              <a:rPr lang="en-GB" sz="1200" b="0" i="0" kern="1200" dirty="0" err="1" smtClean="0">
                <a:solidFill>
                  <a:schemeClr val="tx1"/>
                </a:solidFill>
                <a:latin typeface="Arial" charset="0"/>
                <a:ea typeface="+mn-ea"/>
                <a:cs typeface="+mn-cs"/>
              </a:rPr>
              <a:t>GPhC</a:t>
            </a:r>
            <a:r>
              <a:rPr lang="en-GB" sz="1200" b="0" i="0" kern="1200" dirty="0" smtClean="0">
                <a:solidFill>
                  <a:schemeClr val="tx1"/>
                </a:solidFill>
                <a:latin typeface="Arial" charset="0"/>
                <a:ea typeface="+mn-ea"/>
                <a:cs typeface="+mn-cs"/>
              </a:rPr>
              <a:t> standards for pharmacy professionals</a:t>
            </a:r>
          </a:p>
          <a:p>
            <a:pPr>
              <a:buFont typeface="Arial" pitchFamily="34" charset="0"/>
              <a:buChar char="•"/>
            </a:pPr>
            <a:endParaRPr lang="en-GB" sz="1200" b="0" i="0" kern="1200" dirty="0" smtClean="0">
              <a:solidFill>
                <a:schemeClr val="tx1"/>
              </a:solidFill>
              <a:latin typeface="Arial" charset="0"/>
              <a:ea typeface="+mn-ea"/>
              <a:cs typeface="+mn-cs"/>
            </a:endParaRPr>
          </a:p>
          <a:p>
            <a:pPr>
              <a:buFont typeface="Arial" pitchFamily="34" charset="0"/>
              <a:buChar char="•"/>
            </a:pPr>
            <a:r>
              <a:rPr lang="en-GB" sz="1200" b="0" i="0" kern="1200" dirty="0" smtClean="0">
                <a:solidFill>
                  <a:schemeClr val="tx1"/>
                </a:solidFill>
                <a:latin typeface="Arial" charset="0"/>
                <a:ea typeface="+mn-ea"/>
                <a:cs typeface="+mn-cs"/>
              </a:rPr>
              <a:t>Records</a:t>
            </a:r>
            <a:r>
              <a:rPr lang="en-GB" sz="1200" b="0" i="0" kern="1200" baseline="0" dirty="0" smtClean="0">
                <a:solidFill>
                  <a:schemeClr val="tx1"/>
                </a:solidFill>
                <a:latin typeface="Arial" charset="0"/>
                <a:ea typeface="+mn-ea"/>
                <a:cs typeface="+mn-cs"/>
              </a:rPr>
              <a:t> will be submitted on an online portal (estimated to be released in Spring 2018)</a:t>
            </a:r>
            <a:endParaRPr lang="en-GB" sz="1200" b="0" i="0" kern="1200" dirty="0" smtClean="0">
              <a:solidFill>
                <a:schemeClr val="tx1"/>
              </a:solidFill>
              <a:latin typeface="Arial" charset="0"/>
              <a:ea typeface="+mn-ea"/>
              <a:cs typeface="+mn-cs"/>
            </a:endParaRP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b="1" kern="1200" baseline="0" dirty="0" smtClean="0">
                <a:solidFill>
                  <a:schemeClr val="tx1"/>
                </a:solidFill>
                <a:latin typeface="+mn-lt"/>
                <a:ea typeface="+mn-ea"/>
                <a:cs typeface="+mn-cs"/>
              </a:rPr>
              <a:t>Information covered by the GDPR</a:t>
            </a:r>
          </a:p>
          <a:p>
            <a:endParaRPr lang="en-GB" sz="1200" b="1"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 The GDPR applies to ‘personal data’ – the GDPR defines personal data in a more detailed manner than the DPA to clarify that even information such as an IP address can be ‘personal data’. The expanded definition reflects changes in technology and the way information about people is collected by organisations, incorporating a wide range of personal identifiers to be included within the GDPR definition of ‘personal data’.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 The GDPR applies to manually held personal data in filing systems, as well as automated personal data.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 Under the GDPR, ‘sensitive personal data’ is referred to as ‘</a:t>
            </a:r>
            <a:r>
              <a:rPr lang="en-GB" sz="1200" b="1" kern="1200" baseline="0" dirty="0" smtClean="0">
                <a:solidFill>
                  <a:schemeClr val="tx1"/>
                </a:solidFill>
                <a:latin typeface="+mn-lt"/>
                <a:ea typeface="+mn-ea"/>
                <a:cs typeface="+mn-cs"/>
              </a:rPr>
              <a:t>special categories of personal data</a:t>
            </a:r>
            <a:r>
              <a:rPr lang="en-GB" sz="1200" kern="1200" baseline="0" dirty="0" smtClean="0">
                <a:solidFill>
                  <a:schemeClr val="tx1"/>
                </a:solidFill>
                <a:latin typeface="+mn-lt"/>
                <a:ea typeface="+mn-ea"/>
                <a:cs typeface="+mn-cs"/>
              </a:rPr>
              <a:t>’ and includes, for example, genetic data and biometric data where it is processed to identify an individual, </a:t>
            </a:r>
            <a:r>
              <a:rPr lang="en-GB" sz="1200" b="1" kern="1200" baseline="0" dirty="0" smtClean="0">
                <a:solidFill>
                  <a:schemeClr val="tx1"/>
                </a:solidFill>
                <a:latin typeface="+mn-lt"/>
                <a:ea typeface="+mn-ea"/>
                <a:cs typeface="+mn-cs"/>
              </a:rPr>
              <a:t>alongside data concerning health.</a:t>
            </a:r>
          </a:p>
          <a:p>
            <a:endParaRPr lang="en-GB"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42</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b="1" kern="1200" baseline="0" dirty="0" smtClean="0">
                <a:solidFill>
                  <a:schemeClr val="tx1"/>
                </a:solidFill>
                <a:latin typeface="+mn-lt"/>
                <a:ea typeface="+mn-ea"/>
                <a:cs typeface="+mn-cs"/>
              </a:rPr>
              <a:t>Application of GDPR:</a:t>
            </a:r>
          </a:p>
          <a:p>
            <a:r>
              <a:rPr lang="en-GB" sz="1200" kern="1200" baseline="0" dirty="0" smtClean="0">
                <a:solidFill>
                  <a:schemeClr val="tx1"/>
                </a:solidFill>
                <a:latin typeface="+mn-lt"/>
                <a:ea typeface="+mn-ea"/>
                <a:cs typeface="+mn-cs"/>
              </a:rPr>
              <a:t>The GDPR applies to all data controllers and data processors.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 A </a:t>
            </a:r>
            <a:r>
              <a:rPr lang="en-GB" sz="1200" b="1" kern="1200" baseline="0" dirty="0" smtClean="0">
                <a:solidFill>
                  <a:schemeClr val="tx1"/>
                </a:solidFill>
                <a:latin typeface="+mn-lt"/>
                <a:ea typeface="+mn-ea"/>
                <a:cs typeface="+mn-cs"/>
              </a:rPr>
              <a:t>data controller determines how and why personal data is processed </a:t>
            </a:r>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 A </a:t>
            </a:r>
            <a:r>
              <a:rPr lang="en-GB" sz="1200" b="1" kern="1200" baseline="0" dirty="0" smtClean="0">
                <a:solidFill>
                  <a:schemeClr val="tx1"/>
                </a:solidFill>
                <a:latin typeface="+mn-lt"/>
                <a:ea typeface="+mn-ea"/>
                <a:cs typeface="+mn-cs"/>
              </a:rPr>
              <a:t>data processor carries out the processing on behalf of the data controller </a:t>
            </a:r>
          </a:p>
          <a:p>
            <a:endParaRPr lang="en-GB" sz="1200"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Under the GDPR, organisations:</a:t>
            </a:r>
          </a:p>
          <a:p>
            <a:pPr>
              <a:buFont typeface="Arial" pitchFamily="34" charset="0"/>
              <a:buChar char="•"/>
            </a:pPr>
            <a:r>
              <a:rPr lang="en-GB" altLang="en-US" dirty="0" smtClean="0"/>
              <a:t> Have</a:t>
            </a:r>
            <a:r>
              <a:rPr lang="en-GB" altLang="en-US" baseline="0" dirty="0" smtClean="0"/>
              <a:t> t</a:t>
            </a:r>
            <a:r>
              <a:rPr lang="en-GB" altLang="en-US" dirty="0" smtClean="0"/>
              <a:t>o maintain a written record of data processing activities carried out</a:t>
            </a:r>
          </a:p>
          <a:p>
            <a:pPr>
              <a:buFont typeface="Arial" pitchFamily="34" charset="0"/>
              <a:buChar char="•"/>
            </a:pPr>
            <a:r>
              <a:rPr lang="en-GB" altLang="en-US" dirty="0" smtClean="0"/>
              <a:t> Must</a:t>
            </a:r>
            <a:r>
              <a:rPr lang="en-GB" altLang="en-US" baseline="0" dirty="0" smtClean="0"/>
              <a:t> e</a:t>
            </a:r>
            <a:r>
              <a:rPr lang="en-GB" altLang="en-US" dirty="0" smtClean="0"/>
              <a:t>nsure appropriate technical and organisational measures are in place to secure of data</a:t>
            </a:r>
          </a:p>
          <a:p>
            <a:pPr>
              <a:buFont typeface="Arial" pitchFamily="34" charset="0"/>
              <a:buChar char="•"/>
            </a:pPr>
            <a:endParaRPr lang="en-GB" altLang="en-US" dirty="0" smtClean="0"/>
          </a:p>
          <a:p>
            <a:pPr>
              <a:buFont typeface="Arial" pitchFamily="34" charset="0"/>
              <a:buChar char="•"/>
            </a:pPr>
            <a:r>
              <a:rPr lang="en-GB" altLang="en-US" dirty="0" smtClean="0"/>
              <a:t> </a:t>
            </a:r>
            <a:r>
              <a:rPr lang="en-GB" altLang="en-US" b="1" dirty="0" smtClean="0"/>
              <a:t>Data</a:t>
            </a:r>
            <a:r>
              <a:rPr lang="en-GB" altLang="en-US" b="1" baseline="0" dirty="0" smtClean="0"/>
              <a:t> processors are r</a:t>
            </a:r>
            <a:r>
              <a:rPr lang="en-GB" altLang="en-US" b="1" dirty="0" smtClean="0"/>
              <a:t>equired to notify the data controller without undue delay of personal data breach.</a:t>
            </a:r>
          </a:p>
          <a:p>
            <a:endParaRPr lang="en-GB" sz="1200"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Exemptions to the GDPR:</a:t>
            </a:r>
          </a:p>
          <a:p>
            <a:r>
              <a:rPr lang="en-GB" sz="1200" kern="1200" baseline="0" dirty="0" smtClean="0">
                <a:solidFill>
                  <a:schemeClr val="tx1"/>
                </a:solidFill>
                <a:latin typeface="+mn-lt"/>
                <a:ea typeface="+mn-ea"/>
                <a:cs typeface="+mn-cs"/>
              </a:rPr>
              <a:t>The GDPR does not apply to certain activities, including processing that is: </a:t>
            </a:r>
          </a:p>
          <a:p>
            <a:r>
              <a:rPr lang="en-GB" sz="1200" kern="1200" baseline="0" dirty="0" smtClean="0">
                <a:solidFill>
                  <a:schemeClr val="tx1"/>
                </a:solidFill>
                <a:latin typeface="+mn-lt"/>
                <a:ea typeface="+mn-ea"/>
                <a:cs typeface="+mn-cs"/>
              </a:rPr>
              <a:t> Covered by the Law Enforcement Directive </a:t>
            </a:r>
          </a:p>
          <a:p>
            <a:r>
              <a:rPr lang="en-GB" sz="1200" kern="1200" baseline="0" dirty="0" smtClean="0">
                <a:solidFill>
                  <a:schemeClr val="tx1"/>
                </a:solidFill>
                <a:latin typeface="+mn-lt"/>
                <a:ea typeface="+mn-ea"/>
                <a:cs typeface="+mn-cs"/>
              </a:rPr>
              <a:t> For national security purposes </a:t>
            </a:r>
          </a:p>
          <a:p>
            <a:r>
              <a:rPr lang="en-GB" sz="1200" kern="1200" baseline="0" dirty="0" smtClean="0">
                <a:solidFill>
                  <a:schemeClr val="tx1"/>
                </a:solidFill>
                <a:latin typeface="+mn-lt"/>
                <a:ea typeface="+mn-ea"/>
                <a:cs typeface="+mn-cs"/>
              </a:rPr>
              <a:t> Carried out by individuals purely for personal/household activities</a:t>
            </a: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37C730-302A-4C29-8F9E-CF90918F49DC}" type="slidenum">
              <a:rPr lang="en-GB" smtClean="0"/>
              <a:pPr/>
              <a:t>43</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Organisations need to identify and document their lawful basis for processing personal data and sensitive personal data, as well as the necessity for the processing. </a:t>
            </a:r>
            <a:r>
              <a:rPr lang="en-GB" sz="1200" b="1" kern="1200" baseline="0" dirty="0" smtClean="0">
                <a:solidFill>
                  <a:schemeClr val="tx1"/>
                </a:solidFill>
                <a:latin typeface="+mn-lt"/>
                <a:ea typeface="+mn-ea"/>
                <a:cs typeface="+mn-cs"/>
              </a:rPr>
              <a:t>The GDPR outlines </a:t>
            </a:r>
            <a:r>
              <a:rPr lang="en-GB" sz="1200" b="1" u="sng" kern="1200" baseline="0" dirty="0" smtClean="0">
                <a:solidFill>
                  <a:schemeClr val="tx1"/>
                </a:solidFill>
                <a:latin typeface="+mn-lt"/>
                <a:ea typeface="+mn-ea"/>
                <a:cs typeface="+mn-cs"/>
              </a:rPr>
              <a:t>six</a:t>
            </a:r>
            <a:r>
              <a:rPr lang="en-GB" sz="1200" b="1" kern="1200" baseline="0" dirty="0" smtClean="0">
                <a:solidFill>
                  <a:schemeClr val="tx1"/>
                </a:solidFill>
                <a:latin typeface="+mn-lt"/>
                <a:ea typeface="+mn-ea"/>
                <a:cs typeface="+mn-cs"/>
              </a:rPr>
              <a:t> lawful bases for processing and individuals personal data</a:t>
            </a:r>
            <a:r>
              <a:rPr lang="en-GB" sz="1200" kern="1200" baseline="0" dirty="0" smtClean="0">
                <a:solidFill>
                  <a:schemeClr val="tx1"/>
                </a:solidFill>
                <a:latin typeface="+mn-lt"/>
                <a:ea typeface="+mn-ea"/>
                <a:cs typeface="+mn-cs"/>
              </a:rPr>
              <a:t>.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These are: </a:t>
            </a:r>
          </a:p>
          <a:p>
            <a:pPr marL="228600" indent="-228600">
              <a:buFont typeface="+mj-lt"/>
              <a:buAutoNum type="arabicPeriod"/>
            </a:pPr>
            <a:r>
              <a:rPr lang="en-GB" sz="1200" i="1" kern="1200" baseline="0" dirty="0" smtClean="0">
                <a:solidFill>
                  <a:schemeClr val="tx1"/>
                </a:solidFill>
                <a:latin typeface="+mn-lt"/>
                <a:ea typeface="+mn-ea"/>
                <a:cs typeface="+mn-cs"/>
              </a:rPr>
              <a:t>the data subject has given </a:t>
            </a:r>
            <a:r>
              <a:rPr lang="en-GB" sz="1200" b="1" i="1" kern="1200" baseline="0" dirty="0" smtClean="0">
                <a:solidFill>
                  <a:schemeClr val="tx1"/>
                </a:solidFill>
                <a:latin typeface="+mn-lt"/>
                <a:ea typeface="+mn-ea"/>
                <a:cs typeface="+mn-cs"/>
              </a:rPr>
              <a:t>consent to the processing of his or her personal data for one or more specific purposes; </a:t>
            </a:r>
            <a:br>
              <a:rPr lang="en-GB" sz="1200" b="1" i="1" kern="1200" baseline="0" dirty="0" smtClean="0">
                <a:solidFill>
                  <a:schemeClr val="tx1"/>
                </a:solidFill>
                <a:latin typeface="+mn-lt"/>
                <a:ea typeface="+mn-ea"/>
                <a:cs typeface="+mn-cs"/>
              </a:rPr>
            </a:br>
            <a:endParaRPr lang="en-GB" sz="1200" b="1" i="1" kern="1200" baseline="0" dirty="0" smtClean="0">
              <a:solidFill>
                <a:schemeClr val="tx1"/>
              </a:solidFill>
              <a:latin typeface="+mn-lt"/>
              <a:ea typeface="+mn-ea"/>
              <a:cs typeface="+mn-cs"/>
            </a:endParaRPr>
          </a:p>
          <a:p>
            <a:pPr marL="228600" indent="-228600">
              <a:buAutoNum type="arabicPeriod"/>
            </a:pPr>
            <a:r>
              <a:rPr lang="en-GB" sz="1200" i="1" kern="1200" baseline="0" dirty="0" smtClean="0">
                <a:solidFill>
                  <a:schemeClr val="tx1"/>
                </a:solidFill>
                <a:latin typeface="+mn-lt"/>
                <a:ea typeface="+mn-ea"/>
                <a:cs typeface="+mn-cs"/>
              </a:rPr>
              <a:t>processing is necessary for the </a:t>
            </a:r>
            <a:r>
              <a:rPr lang="en-GB" sz="1200" b="1" i="1" kern="1200" baseline="0" dirty="0" smtClean="0">
                <a:solidFill>
                  <a:schemeClr val="tx1"/>
                </a:solidFill>
                <a:latin typeface="+mn-lt"/>
                <a:ea typeface="+mn-ea"/>
                <a:cs typeface="+mn-cs"/>
              </a:rPr>
              <a:t>performance of a contract to which the data subject is party or in order to take steps at the request of the data subject prior to entering into a contract; </a:t>
            </a:r>
            <a:br>
              <a:rPr lang="en-GB" sz="1200" b="1" i="1" kern="1200" baseline="0" dirty="0" smtClean="0">
                <a:solidFill>
                  <a:schemeClr val="tx1"/>
                </a:solidFill>
                <a:latin typeface="+mn-lt"/>
                <a:ea typeface="+mn-ea"/>
                <a:cs typeface="+mn-cs"/>
              </a:rPr>
            </a:br>
            <a:endParaRPr lang="en-GB" sz="1200" b="1" i="1" kern="1200" baseline="0" dirty="0" smtClean="0">
              <a:solidFill>
                <a:schemeClr val="tx1"/>
              </a:solidFill>
              <a:latin typeface="+mn-lt"/>
              <a:ea typeface="+mn-ea"/>
              <a:cs typeface="+mn-cs"/>
            </a:endParaRPr>
          </a:p>
          <a:p>
            <a:pPr marL="228600" indent="-228600">
              <a:buAutoNum type="arabicPeriod"/>
            </a:pPr>
            <a:r>
              <a:rPr lang="en-GB" sz="1200" i="1" kern="1200" baseline="0" dirty="0" smtClean="0">
                <a:solidFill>
                  <a:schemeClr val="tx1"/>
                </a:solidFill>
                <a:latin typeface="+mn-lt"/>
                <a:ea typeface="+mn-ea"/>
                <a:cs typeface="+mn-cs"/>
              </a:rPr>
              <a:t>processing is necessary for </a:t>
            </a:r>
            <a:r>
              <a:rPr lang="en-GB" sz="1200" b="1" i="1" kern="1200" baseline="0" dirty="0" smtClean="0">
                <a:solidFill>
                  <a:schemeClr val="tx1"/>
                </a:solidFill>
                <a:latin typeface="+mn-lt"/>
                <a:ea typeface="+mn-ea"/>
                <a:cs typeface="+mn-cs"/>
              </a:rPr>
              <a:t>compliance with a legal obligation to which the controller is subject; </a:t>
            </a:r>
            <a:br>
              <a:rPr lang="en-GB" sz="1200" b="1" i="1" kern="1200" baseline="0" dirty="0" smtClean="0">
                <a:solidFill>
                  <a:schemeClr val="tx1"/>
                </a:solidFill>
                <a:latin typeface="+mn-lt"/>
                <a:ea typeface="+mn-ea"/>
                <a:cs typeface="+mn-cs"/>
              </a:rPr>
            </a:br>
            <a:endParaRPr lang="en-GB" sz="1200" b="1" i="1" kern="1200" baseline="0" dirty="0" smtClean="0">
              <a:solidFill>
                <a:schemeClr val="tx1"/>
              </a:solidFill>
              <a:latin typeface="+mn-lt"/>
              <a:ea typeface="+mn-ea"/>
              <a:cs typeface="+mn-cs"/>
            </a:endParaRPr>
          </a:p>
          <a:p>
            <a:pPr marL="228600" indent="-228600">
              <a:buAutoNum type="arabicPeriod"/>
            </a:pPr>
            <a:r>
              <a:rPr lang="en-GB" sz="1200" i="1" kern="1200" baseline="0" dirty="0" smtClean="0">
                <a:solidFill>
                  <a:schemeClr val="tx1"/>
                </a:solidFill>
                <a:latin typeface="+mn-lt"/>
                <a:ea typeface="+mn-ea"/>
                <a:cs typeface="+mn-cs"/>
              </a:rPr>
              <a:t>processing is necessary in order to </a:t>
            </a:r>
            <a:r>
              <a:rPr lang="en-GB" sz="1200" b="1" i="1" kern="1200" baseline="0" dirty="0" smtClean="0">
                <a:solidFill>
                  <a:schemeClr val="tx1"/>
                </a:solidFill>
                <a:latin typeface="+mn-lt"/>
                <a:ea typeface="+mn-ea"/>
                <a:cs typeface="+mn-cs"/>
              </a:rPr>
              <a:t>protect the vital interests of the data subject or of another natural person; </a:t>
            </a:r>
            <a:br>
              <a:rPr lang="en-GB" sz="1200" b="1" i="1" kern="1200" baseline="0" dirty="0" smtClean="0">
                <a:solidFill>
                  <a:schemeClr val="tx1"/>
                </a:solidFill>
                <a:latin typeface="+mn-lt"/>
                <a:ea typeface="+mn-ea"/>
                <a:cs typeface="+mn-cs"/>
              </a:rPr>
            </a:br>
            <a:endParaRPr lang="en-GB" sz="1200" b="1" i="1" kern="1200" baseline="0" dirty="0" smtClean="0">
              <a:solidFill>
                <a:schemeClr val="tx1"/>
              </a:solidFill>
              <a:latin typeface="+mn-lt"/>
              <a:ea typeface="+mn-ea"/>
              <a:cs typeface="+mn-cs"/>
            </a:endParaRPr>
          </a:p>
          <a:p>
            <a:pPr marL="228600" indent="-228600">
              <a:buAutoNum type="arabicPeriod"/>
            </a:pPr>
            <a:r>
              <a:rPr lang="en-GB" sz="1200" i="1" kern="1200" baseline="0" dirty="0" smtClean="0">
                <a:solidFill>
                  <a:schemeClr val="tx1"/>
                </a:solidFill>
                <a:latin typeface="+mn-lt"/>
                <a:ea typeface="+mn-ea"/>
                <a:cs typeface="+mn-cs"/>
              </a:rPr>
              <a:t>processing is necessary for the </a:t>
            </a:r>
            <a:r>
              <a:rPr lang="en-GB" sz="1200" b="1" i="1" kern="1200" baseline="0" dirty="0" smtClean="0">
                <a:solidFill>
                  <a:schemeClr val="tx1"/>
                </a:solidFill>
                <a:latin typeface="+mn-lt"/>
                <a:ea typeface="+mn-ea"/>
                <a:cs typeface="+mn-cs"/>
              </a:rPr>
              <a:t>performance of a task carried out in the public interest or in the exercise of official authority vested in the controller; </a:t>
            </a:r>
            <a:br>
              <a:rPr lang="en-GB" sz="1200" b="1" i="1" kern="1200" baseline="0" dirty="0" smtClean="0">
                <a:solidFill>
                  <a:schemeClr val="tx1"/>
                </a:solidFill>
                <a:latin typeface="+mn-lt"/>
                <a:ea typeface="+mn-ea"/>
                <a:cs typeface="+mn-cs"/>
              </a:rPr>
            </a:br>
            <a:endParaRPr lang="en-GB" sz="1200" b="1" i="1" kern="1200" baseline="0" dirty="0" smtClean="0">
              <a:solidFill>
                <a:schemeClr val="tx1"/>
              </a:solidFill>
              <a:latin typeface="+mn-lt"/>
              <a:ea typeface="+mn-ea"/>
              <a:cs typeface="+mn-cs"/>
            </a:endParaRPr>
          </a:p>
          <a:p>
            <a:pPr marL="228600" indent="-228600">
              <a:buAutoNum type="arabicPeriod"/>
            </a:pPr>
            <a:r>
              <a:rPr lang="en-GB" sz="1200" i="1" kern="1200" baseline="0" dirty="0" smtClean="0">
                <a:solidFill>
                  <a:schemeClr val="tx1"/>
                </a:solidFill>
                <a:latin typeface="+mn-lt"/>
                <a:ea typeface="+mn-ea"/>
                <a:cs typeface="+mn-cs"/>
              </a:rPr>
              <a:t>processing is necessary for the </a:t>
            </a:r>
            <a:r>
              <a:rPr lang="en-GB" sz="1200" b="1" i="1" kern="1200" baseline="0" dirty="0" smtClean="0">
                <a:solidFill>
                  <a:schemeClr val="tx1"/>
                </a:solidFill>
                <a:latin typeface="+mn-lt"/>
                <a:ea typeface="+mn-ea"/>
                <a:cs typeface="+mn-cs"/>
              </a:rPr>
              <a:t>purposes of the legitimate interests pursued by the controller or by a third party, except where such interests are overridden by the interests or fundamental rights and freedoms of the data subject which require protection of personal data, in particular where the data subject is a child. </a:t>
            </a:r>
            <a:br>
              <a:rPr lang="en-GB" sz="1200" b="1" i="1" kern="1200" baseline="0" dirty="0" smtClean="0">
                <a:solidFill>
                  <a:schemeClr val="tx1"/>
                </a:solidFill>
                <a:latin typeface="+mn-lt"/>
                <a:ea typeface="+mn-ea"/>
                <a:cs typeface="+mn-cs"/>
              </a:rPr>
            </a:br>
            <a:endParaRPr lang="en-GB" sz="1200" b="1" i="1" kern="1200" baseline="0" dirty="0" smtClean="0">
              <a:solidFill>
                <a:schemeClr val="tx1"/>
              </a:solidFill>
              <a:latin typeface="+mn-lt"/>
              <a:ea typeface="+mn-ea"/>
              <a:cs typeface="+mn-cs"/>
            </a:endParaRPr>
          </a:p>
          <a:p>
            <a:r>
              <a:rPr lang="en-GB" sz="1200" i="1" kern="1200" baseline="0" dirty="0" smtClean="0">
                <a:solidFill>
                  <a:schemeClr val="tx1"/>
                </a:solidFill>
                <a:latin typeface="+mn-lt"/>
                <a:ea typeface="+mn-ea"/>
                <a:cs typeface="+mn-cs"/>
              </a:rPr>
              <a:t>Point (6)... shall not apply to processing carried out by public authorities in the performance of their tasks. </a:t>
            </a:r>
          </a:p>
          <a:p>
            <a:endParaRPr lang="en-GB" sz="1200" i="1" kern="1200" baseline="0" dirty="0" smtClean="0">
              <a:solidFill>
                <a:schemeClr val="tx1"/>
              </a:solidFill>
              <a:latin typeface="+mn-lt"/>
              <a:ea typeface="+mn-ea"/>
              <a:cs typeface="+mn-cs"/>
            </a:endParaRPr>
          </a:p>
          <a:p>
            <a:r>
              <a:rPr lang="en-GB" sz="1200" i="1" kern="1200" baseline="0" dirty="0" smtClean="0">
                <a:solidFill>
                  <a:schemeClr val="tx1"/>
                </a:solidFill>
                <a:latin typeface="+mn-lt"/>
                <a:ea typeface="+mn-ea"/>
                <a:cs typeface="+mn-cs"/>
              </a:rPr>
              <a:t>====</a:t>
            </a:r>
          </a:p>
          <a:p>
            <a:r>
              <a:rPr lang="en-GB" sz="1200" i="0" kern="1200" baseline="0" dirty="0" smtClean="0">
                <a:solidFill>
                  <a:schemeClr val="tx1"/>
                </a:solidFill>
                <a:latin typeface="+mn-lt"/>
                <a:ea typeface="+mn-ea"/>
                <a:cs typeface="+mn-cs"/>
              </a:rPr>
              <a:t>Healthcare would fall under number 5 – “</a:t>
            </a:r>
            <a:r>
              <a:rPr lang="en-GB" sz="1200" i="1" dirty="0" smtClean="0"/>
              <a:t>Data processing is necessary for the </a:t>
            </a:r>
            <a:r>
              <a:rPr lang="en-GB" sz="1200" b="1" i="1" dirty="0" smtClean="0">
                <a:solidFill>
                  <a:srgbClr val="CC0066"/>
                </a:solidFill>
              </a:rPr>
              <a:t>performance of a task </a:t>
            </a:r>
            <a:r>
              <a:rPr lang="en-GB" sz="1200" i="1" dirty="0" smtClean="0"/>
              <a:t>undertaken in public interest or to exercise of official authority vested in the controller”. (Article 6(1)(e))</a:t>
            </a:r>
          </a:p>
          <a:p>
            <a:endParaRPr lang="en-GB" sz="1200" i="1" dirty="0" smtClean="0"/>
          </a:p>
          <a:p>
            <a:r>
              <a:rPr lang="en-GB" sz="1200" i="0" dirty="0" smtClean="0"/>
              <a:t>Processing</a:t>
            </a:r>
            <a:r>
              <a:rPr lang="en-GB" sz="1200" i="0" baseline="0" dirty="0" smtClean="0"/>
              <a:t> of special categories of data in a healthcare environment under the GDPR would fall under “</a:t>
            </a:r>
            <a:r>
              <a:rPr lang="en-GB" sz="1200" i="1" baseline="0" dirty="0" smtClean="0"/>
              <a:t>Processing is necessary for the purposes of prevention of occupation medicine” (Article 9(2)(h)</a:t>
            </a:r>
            <a:endParaRPr lang="en-GB" i="0"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44</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latin typeface="+mn-lt"/>
                <a:ea typeface="+mn-ea"/>
                <a:cs typeface="+mn-cs"/>
              </a:rPr>
              <a:t>Consent is one of the six lawful bases for processing data</a:t>
            </a:r>
            <a:r>
              <a:rPr lang="en-GB"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smtClean="0">
                <a:solidFill>
                  <a:schemeClr val="tx1"/>
                </a:solidFill>
                <a:latin typeface="+mn-lt"/>
                <a:ea typeface="+mn-ea"/>
                <a:cs typeface="+mn-cs"/>
              </a:rPr>
              <a:t>GDPR definition of consent – ‘consent’ of the data subject means any </a:t>
            </a:r>
            <a:r>
              <a:rPr lang="en-GB" sz="1200" b="1" i="1" kern="1200" baseline="0" dirty="0" smtClean="0">
                <a:solidFill>
                  <a:schemeClr val="tx1"/>
                </a:solidFill>
                <a:latin typeface="+mn-lt"/>
                <a:ea typeface="+mn-ea"/>
                <a:cs typeface="+mn-cs"/>
              </a:rPr>
              <a:t>freely given, specific, informed and unambiguous indication of the data subject's wishes by which he or she, by a statement or by a clear affirmative action, signifies agreement to the processing of personal data relating to him or her. 	</a:t>
            </a:r>
          </a:p>
          <a:p>
            <a:r>
              <a:rPr lang="en-GB" sz="1200" kern="1200" baseline="0" dirty="0" smtClean="0">
                <a:solidFill>
                  <a:schemeClr val="tx1"/>
                </a:solidFill>
                <a:latin typeface="+mn-lt"/>
                <a:ea typeface="+mn-ea"/>
                <a:cs typeface="+mn-cs"/>
              </a:rPr>
              <a:t>Taking this definition into account, </a:t>
            </a:r>
            <a:r>
              <a:rPr lang="en-GB" sz="1200" b="1" kern="1200" baseline="0" dirty="0" smtClean="0">
                <a:solidFill>
                  <a:schemeClr val="tx1"/>
                </a:solidFill>
                <a:latin typeface="+mn-lt"/>
                <a:ea typeface="+mn-ea"/>
                <a:cs typeface="+mn-cs"/>
              </a:rPr>
              <a:t>consent must offer individuals genuine control and choice over their data</a:t>
            </a:r>
            <a:r>
              <a:rPr lang="en-GB" sz="1200" kern="1200" baseline="0" dirty="0" smtClean="0">
                <a:solidFill>
                  <a:schemeClr val="tx1"/>
                </a:solidFill>
                <a:latin typeface="+mn-lt"/>
                <a:ea typeface="+mn-ea"/>
                <a:cs typeface="+mn-cs"/>
              </a:rPr>
              <a:t>. It must also be verifiable and positively opted-in.</a:t>
            </a:r>
          </a:p>
          <a:p>
            <a:endParaRPr lang="en-GB" sz="1200"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Organisations must provide a simple and straightforward way for individual’s to withdraw consent</a:t>
            </a:r>
            <a:r>
              <a:rPr lang="en-GB" sz="1200" kern="1200" baseline="0" dirty="0" smtClean="0">
                <a:solidFill>
                  <a:schemeClr val="tx1"/>
                </a:solidFill>
                <a:latin typeface="+mn-lt"/>
                <a:ea typeface="+mn-ea"/>
                <a:cs typeface="+mn-cs"/>
              </a:rPr>
              <a:t>. If it is too difficult to obtain consent, there may be other lawful basis more appropriate under which to process data.</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Consent cannot be inferred from, for example, the individual’s failure to respond, or through pre-ticked consent boxes or lack of action on the individual’s part, or through any other means of consent by default. Consent cannot be part of any terms and conditions of a service; it must be given separately.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Remember:- consent may not always be required, as there are five other lawful bases for processing and individuals personal data. However, consent must be obtained where another lawful basis for data processing is not applicable.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Article 29 Working Party of European Data Protection Authorities has published guidance on consent under the GDPR. This is available on the ICO website.</a:t>
            </a:r>
          </a:p>
          <a:p>
            <a:endParaRPr lang="en-GB" sz="1200" kern="1200" baseline="0" dirty="0" smtClean="0">
              <a:solidFill>
                <a:schemeClr val="tx1"/>
              </a:solidFill>
              <a:latin typeface="+mn-lt"/>
              <a:ea typeface="+mn-ea"/>
              <a:cs typeface="+mn-cs"/>
            </a:endParaRPr>
          </a:p>
          <a:p>
            <a:pPr marL="444500" lvl="0" indent="-444500">
              <a:spcBef>
                <a:spcPct val="20000"/>
              </a:spcBef>
              <a:buFontTx/>
              <a:buChar char="•"/>
              <a:defRPr/>
            </a:pPr>
            <a:r>
              <a:rPr lang="en-GB" dirty="0" smtClean="0">
                <a:solidFill>
                  <a:srgbClr val="000000"/>
                </a:solidFill>
                <a:latin typeface="Arial" pitchFamily="34" charset="0"/>
              </a:rPr>
              <a:t>The rules about consent under the GDPR only apply to the lawfulness of processing personal data</a:t>
            </a:r>
          </a:p>
          <a:p>
            <a:pPr marL="444500" lvl="0" indent="-444500">
              <a:spcBef>
                <a:spcPct val="20000"/>
              </a:spcBef>
              <a:buFontTx/>
              <a:buChar char="•"/>
              <a:defRPr/>
            </a:pPr>
            <a:r>
              <a:rPr lang="en-GB" dirty="0" smtClean="0">
                <a:solidFill>
                  <a:srgbClr val="000000"/>
                </a:solidFill>
                <a:latin typeface="Arial" pitchFamily="34" charset="0"/>
              </a:rPr>
              <a:t>They do not affect:</a:t>
            </a:r>
          </a:p>
          <a:p>
            <a:pPr marL="901700" lvl="1" indent="-444500">
              <a:spcBef>
                <a:spcPct val="20000"/>
              </a:spcBef>
              <a:buFontTx/>
              <a:buChar char="•"/>
              <a:defRPr/>
            </a:pPr>
            <a:r>
              <a:rPr lang="en-GB" dirty="0" smtClean="0">
                <a:solidFill>
                  <a:srgbClr val="000000"/>
                </a:solidFill>
                <a:latin typeface="Arial" pitchFamily="34" charset="0"/>
              </a:rPr>
              <a:t>Law of consent to care and treatment</a:t>
            </a:r>
          </a:p>
          <a:p>
            <a:pPr marL="901700" lvl="1" indent="-444500">
              <a:spcBef>
                <a:spcPct val="20000"/>
              </a:spcBef>
              <a:buFontTx/>
              <a:buChar char="•"/>
              <a:defRPr/>
            </a:pPr>
            <a:r>
              <a:rPr lang="en-GB" dirty="0" smtClean="0">
                <a:solidFill>
                  <a:srgbClr val="000000"/>
                </a:solidFill>
                <a:latin typeface="Arial" pitchFamily="34" charset="0"/>
              </a:rPr>
              <a:t>Law of confidentiality</a:t>
            </a:r>
          </a:p>
          <a:p>
            <a:endParaRPr lang="en-GB"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45</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The Information Commissioner’s Office (ICO) has outlined some key recommendations relating to consent, including: </a:t>
            </a:r>
          </a:p>
          <a:p>
            <a:r>
              <a:rPr lang="en-GB" sz="1200" kern="1200" baseline="0" dirty="0" smtClean="0">
                <a:solidFill>
                  <a:schemeClr val="tx1"/>
                </a:solidFill>
                <a:latin typeface="+mn-lt"/>
                <a:ea typeface="+mn-ea"/>
                <a:cs typeface="+mn-cs"/>
              </a:rPr>
              <a:t> Regularly reviewing and updating consent and associated procedures (as necessary)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 Keeping records of evidence; including the name of individual providing consent, the date of consent, how consent was provided, and the purpose for consent</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a:t>
            </a:r>
            <a:r>
              <a:rPr lang="en-GB" sz="1200" b="1" kern="1200" baseline="0" dirty="0" smtClean="0">
                <a:solidFill>
                  <a:schemeClr val="tx1"/>
                </a:solidFill>
                <a:latin typeface="+mn-lt"/>
                <a:ea typeface="+mn-ea"/>
                <a:cs typeface="+mn-cs"/>
              </a:rPr>
              <a:t>GDPR does not stipulate a set time limit or expiry date for the validity of consent; this would depend on the context in which it is being obtained.</a:t>
            </a:r>
          </a:p>
          <a:p>
            <a:endParaRPr lang="en-GB"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46</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pPr>
              <a:buFont typeface="Arial" pitchFamily="34" charset="0"/>
              <a:buChar char="•"/>
            </a:pPr>
            <a:r>
              <a:rPr lang="en-GB" sz="1000" u="none" dirty="0" smtClean="0">
                <a:latin typeface="+mj-lt"/>
              </a:rPr>
              <a:t>The rights of individuals under the GDPR are </a:t>
            </a:r>
            <a:r>
              <a:rPr lang="en-GB" sz="1000" b="1" u="none" dirty="0" smtClean="0">
                <a:latin typeface="+mj-lt"/>
              </a:rPr>
              <a:t>similar</a:t>
            </a:r>
            <a:r>
              <a:rPr lang="en-GB" sz="1000" u="none" dirty="0" smtClean="0">
                <a:latin typeface="+mj-lt"/>
              </a:rPr>
              <a:t> to those in the DPA; however, there are notable enhancements</a:t>
            </a:r>
          </a:p>
          <a:p>
            <a:pPr>
              <a:buFont typeface="Arial" pitchFamily="34" charset="0"/>
              <a:buNone/>
            </a:pPr>
            <a:endParaRPr lang="en-GB" sz="1000" u="none" dirty="0" smtClean="0">
              <a:latin typeface="+mj-lt"/>
            </a:endParaRPr>
          </a:p>
          <a:p>
            <a:pPr>
              <a:buFont typeface="Arial" pitchFamily="34" charset="0"/>
              <a:buNone/>
            </a:pPr>
            <a:r>
              <a:rPr lang="en-GB" sz="1000" u="none" dirty="0" smtClean="0">
                <a:latin typeface="+mj-lt"/>
              </a:rPr>
              <a:t>The GDPR provides eight rights for individuals</a:t>
            </a:r>
          </a:p>
          <a:p>
            <a:pPr>
              <a:buFont typeface="Arial" pitchFamily="34" charset="0"/>
              <a:buChar char="•"/>
            </a:pPr>
            <a:r>
              <a:rPr lang="en-GB" sz="1000" u="none" dirty="0" smtClean="0">
                <a:latin typeface="+mj-lt"/>
              </a:rPr>
              <a:t> Not all of the rights are absolute – some rights are only applicable in certain circumstances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u="none" dirty="0" smtClean="0">
                <a:latin typeface="+mj-lt"/>
              </a:rPr>
              <a:t> Organisations must comply in a </a:t>
            </a:r>
            <a:r>
              <a:rPr lang="en-GB" sz="1000" b="1" u="none" dirty="0" smtClean="0">
                <a:solidFill>
                  <a:srgbClr val="CC0066"/>
                </a:solidFill>
                <a:latin typeface="+mj-lt"/>
              </a:rPr>
              <a:t>definitive time frame </a:t>
            </a:r>
            <a:r>
              <a:rPr lang="en-GB" sz="1000" u="none" dirty="0" smtClean="0">
                <a:latin typeface="+mj-lt"/>
              </a:rPr>
              <a:t>when responding to an individual’s request to exercise their right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000" u="none"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u="none" dirty="0" smtClean="0">
                <a:latin typeface="+mj-lt"/>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rgbClr val="000000"/>
                </a:solidFill>
                <a:latin typeface="Arial" pitchFamily="34" charset="0"/>
              </a:rPr>
              <a:t>GDPR does not apply to data relating to deceased persons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rgbClr val="000000"/>
                </a:solidFill>
                <a:latin typeface="Arial" pitchFamily="34" charset="0"/>
              </a:rPr>
              <a:t>Access to Health Records Act 1990 still applies in respect of access to health records relating to the deceased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000" dirty="0" smtClean="0">
              <a:solidFill>
                <a:srgbClr val="000000"/>
              </a:solidFill>
              <a:latin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000" u="none" dirty="0" smtClean="0">
              <a:latin typeface="+mj-lt"/>
            </a:endParaRPr>
          </a:p>
        </p:txBody>
      </p:sp>
      <p:sp>
        <p:nvSpPr>
          <p:cNvPr id="4" name="Slide Number Placeholder 3"/>
          <p:cNvSpPr>
            <a:spLocks noGrp="1"/>
          </p:cNvSpPr>
          <p:nvPr>
            <p:ph type="sldNum" sz="quarter" idx="10"/>
          </p:nvPr>
        </p:nvSpPr>
        <p:spPr/>
        <p:txBody>
          <a:bodyPr/>
          <a:lstStyle/>
          <a:p>
            <a:fld id="{EC37C730-302A-4C29-8F9E-CF90918F49DC}" type="slidenum">
              <a:rPr lang="en-GB" smtClean="0"/>
              <a:pPr/>
              <a:t>47</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b="1" u="none" kern="1200" dirty="0" smtClean="0">
                <a:solidFill>
                  <a:schemeClr val="tx1"/>
                </a:solidFill>
                <a:latin typeface="+mn-lt"/>
                <a:ea typeface="+mn-ea"/>
                <a:cs typeface="+mn-cs"/>
              </a:rPr>
              <a:t>Complying with an individual’s request to exercise their right</a:t>
            </a:r>
            <a:endParaRPr lang="en-GB" sz="1000" u="none" kern="1200" dirty="0" smtClean="0">
              <a:solidFill>
                <a:schemeClr val="tx1"/>
              </a:solidFill>
              <a:latin typeface="+mn-lt"/>
              <a:ea typeface="+mn-ea"/>
              <a:cs typeface="+mn-cs"/>
            </a:endParaRPr>
          </a:p>
          <a:p>
            <a:pPr>
              <a:buFont typeface="Arial" pitchFamily="34" charset="0"/>
              <a:buNone/>
            </a:pPr>
            <a:r>
              <a:rPr lang="en-GB" sz="1000" u="none" kern="1200" dirty="0" smtClean="0">
                <a:solidFill>
                  <a:schemeClr val="tx1"/>
                </a:solidFill>
                <a:latin typeface="+mn-lt"/>
                <a:ea typeface="+mn-ea"/>
                <a:cs typeface="+mn-cs"/>
              </a:rPr>
              <a:t>When responding to an individual’s request to exercise their right, the organisation must: </a:t>
            </a:r>
          </a:p>
          <a:p>
            <a:pPr lvl="0">
              <a:buFont typeface="Arial" pitchFamily="34" charset="0"/>
              <a:buChar char="•"/>
            </a:pPr>
            <a:r>
              <a:rPr lang="en-GB" sz="1000" u="none" kern="1200" dirty="0" smtClean="0">
                <a:solidFill>
                  <a:schemeClr val="tx1"/>
                </a:solidFill>
                <a:latin typeface="+mn-lt"/>
                <a:ea typeface="+mn-ea"/>
                <a:cs typeface="+mn-cs"/>
              </a:rPr>
              <a:t> Take reasonable steps to verify the identity of the individual who exercises their personal data rights </a:t>
            </a:r>
          </a:p>
          <a:p>
            <a:pPr lvl="0">
              <a:buFont typeface="Arial" pitchFamily="34" charset="0"/>
              <a:buChar char="•"/>
            </a:pPr>
            <a:r>
              <a:rPr lang="en-GB" sz="1000" u="none" kern="1200" dirty="0" smtClean="0">
                <a:solidFill>
                  <a:schemeClr val="tx1"/>
                </a:solidFill>
                <a:latin typeface="+mn-lt"/>
                <a:ea typeface="+mn-ea"/>
                <a:cs typeface="+mn-cs"/>
              </a:rPr>
              <a:t> Comply with the individual’s request(s) without undue delay and at least within one month of the request </a:t>
            </a:r>
          </a:p>
          <a:p>
            <a:pPr lvl="1">
              <a:buFont typeface="Arial" pitchFamily="34" charset="0"/>
              <a:buChar char="•"/>
            </a:pPr>
            <a:r>
              <a:rPr lang="en-GB" sz="1000" u="none" kern="1200" dirty="0" smtClean="0">
                <a:solidFill>
                  <a:schemeClr val="tx1"/>
                </a:solidFill>
                <a:latin typeface="+mn-lt"/>
                <a:ea typeface="+mn-ea"/>
                <a:cs typeface="+mn-cs"/>
              </a:rPr>
              <a:t> An extension of a further two months can be requested for complicated/numerous requests – the organisation must inform the  individual within one month of the request and provide details on why an extension is required</a:t>
            </a:r>
          </a:p>
          <a:p>
            <a:pPr lvl="1">
              <a:buFont typeface="Arial" pitchFamily="34" charset="0"/>
              <a:buChar char="•"/>
            </a:pPr>
            <a:r>
              <a:rPr lang="en-GB" sz="1000" u="none" kern="1200" dirty="0" smtClean="0">
                <a:solidFill>
                  <a:schemeClr val="tx1"/>
                </a:solidFill>
                <a:latin typeface="+mn-lt"/>
                <a:ea typeface="+mn-ea"/>
                <a:cs typeface="+mn-cs"/>
              </a:rPr>
              <a:t> Time-frames differ for the “</a:t>
            </a:r>
            <a:r>
              <a:rPr lang="en-GB" sz="1000" i="1" u="none" kern="1200" dirty="0" smtClean="0">
                <a:solidFill>
                  <a:schemeClr val="tx1"/>
                </a:solidFill>
                <a:latin typeface="+mn-lt"/>
                <a:ea typeface="+mn-ea"/>
                <a:cs typeface="+mn-cs"/>
              </a:rPr>
              <a:t>right to be informed</a:t>
            </a:r>
            <a:r>
              <a:rPr lang="en-GB" sz="1000" u="none" kern="1200" dirty="0" smtClean="0">
                <a:solidFill>
                  <a:schemeClr val="tx1"/>
                </a:solidFill>
                <a:latin typeface="+mn-lt"/>
                <a:ea typeface="+mn-ea"/>
                <a:cs typeface="+mn-cs"/>
              </a:rPr>
              <a:t>”</a:t>
            </a:r>
          </a:p>
          <a:p>
            <a:pPr lvl="0">
              <a:buFont typeface="Arial" pitchFamily="34" charset="0"/>
              <a:buChar char="•"/>
            </a:pPr>
            <a:r>
              <a:rPr lang="en-GB" sz="1000" u="none" kern="1200" dirty="0" smtClean="0">
                <a:solidFill>
                  <a:schemeClr val="tx1"/>
                </a:solidFill>
                <a:latin typeface="+mn-lt"/>
                <a:ea typeface="+mn-ea"/>
                <a:cs typeface="+mn-cs"/>
              </a:rPr>
              <a:t> Provide the information electronically if the individual makes the request using electronic means </a:t>
            </a:r>
            <a:r>
              <a:rPr lang="en-GB" sz="1000" b="1" u="none" kern="1200" dirty="0" smtClean="0">
                <a:solidFill>
                  <a:schemeClr val="tx1"/>
                </a:solidFill>
                <a:latin typeface="+mn-lt"/>
                <a:ea typeface="+mn-ea"/>
                <a:cs typeface="+mn-cs"/>
              </a:rPr>
              <a:t>and</a:t>
            </a:r>
            <a:r>
              <a:rPr lang="en-GB" sz="1000" u="none" kern="1200" dirty="0" smtClean="0">
                <a:solidFill>
                  <a:schemeClr val="tx1"/>
                </a:solidFill>
                <a:latin typeface="+mn-lt"/>
                <a:ea typeface="+mn-ea"/>
                <a:cs typeface="+mn-cs"/>
              </a:rPr>
              <a:t> if this is requested by the individual, where possible </a:t>
            </a:r>
          </a:p>
          <a:p>
            <a:pPr lvl="0">
              <a:buFont typeface="Arial" pitchFamily="34" charset="0"/>
              <a:buChar char="•"/>
            </a:pPr>
            <a:r>
              <a:rPr lang="en-GB" sz="1000" u="none" kern="1200" dirty="0" smtClean="0">
                <a:solidFill>
                  <a:schemeClr val="tx1"/>
                </a:solidFill>
                <a:latin typeface="+mn-lt"/>
                <a:ea typeface="+mn-ea"/>
                <a:cs typeface="+mn-cs"/>
              </a:rPr>
              <a:t> Provide the information to the individual free of charge </a:t>
            </a:r>
          </a:p>
          <a:p>
            <a:pPr lvl="1">
              <a:buFont typeface="Arial" pitchFamily="34" charset="0"/>
              <a:buChar char="•"/>
            </a:pPr>
            <a:r>
              <a:rPr lang="en-GB" sz="1000" u="none" kern="1200" dirty="0" smtClean="0">
                <a:solidFill>
                  <a:schemeClr val="tx1"/>
                </a:solidFill>
                <a:latin typeface="+mn-lt"/>
                <a:ea typeface="+mn-ea"/>
                <a:cs typeface="+mn-cs"/>
              </a:rPr>
              <a:t> If the request is manifestly excessive, repetitive and/or unfounded, the organisation can either charge a “reasonable fee” based on the administrative costs to comply with the request, or alternatively, refuse to respond</a:t>
            </a:r>
          </a:p>
          <a:p>
            <a:pPr lvl="1">
              <a:buFont typeface="Arial" pitchFamily="34" charset="0"/>
              <a:buChar char="•"/>
            </a:pPr>
            <a:r>
              <a:rPr lang="en-GB" sz="1000" u="none" kern="1200" dirty="0" smtClean="0">
                <a:solidFill>
                  <a:schemeClr val="tx1"/>
                </a:solidFill>
                <a:latin typeface="+mn-lt"/>
                <a:ea typeface="+mn-ea"/>
                <a:cs typeface="+mn-cs"/>
              </a:rPr>
              <a:t> A “reasonable fee” can be charged if future requests which are similar nature are made by the individual   </a:t>
            </a:r>
          </a:p>
          <a:p>
            <a:pPr lvl="0">
              <a:buFont typeface="Arial" pitchFamily="34" charset="0"/>
              <a:buChar char="•"/>
            </a:pPr>
            <a:r>
              <a:rPr lang="en-GB" sz="1000" u="none" kern="1200" dirty="0" smtClean="0">
                <a:solidFill>
                  <a:schemeClr val="tx1"/>
                </a:solidFill>
                <a:latin typeface="+mn-lt"/>
                <a:ea typeface="+mn-ea"/>
                <a:cs typeface="+mn-cs"/>
              </a:rPr>
              <a:t> Where the organisation refuses to respond to an individual’s request, the organisation must explain to the individual the reasons why, and the individual’s right to lodge a complaint with a supervisory authority and to a judicial remedy </a:t>
            </a:r>
          </a:p>
          <a:p>
            <a:pPr lvl="1">
              <a:buFont typeface="Arial" pitchFamily="34" charset="0"/>
              <a:buChar char="•"/>
            </a:pPr>
            <a:r>
              <a:rPr lang="en-GB" sz="1000" u="none" kern="1200" dirty="0" smtClean="0">
                <a:solidFill>
                  <a:schemeClr val="tx1"/>
                </a:solidFill>
                <a:latin typeface="+mn-lt"/>
                <a:ea typeface="+mn-ea"/>
                <a:cs typeface="+mn-cs"/>
              </a:rPr>
              <a:t> This must be done within one month of the request at the latest</a:t>
            </a:r>
          </a:p>
        </p:txBody>
      </p:sp>
      <p:sp>
        <p:nvSpPr>
          <p:cNvPr id="4" name="Slide Number Placeholder 3"/>
          <p:cNvSpPr>
            <a:spLocks noGrp="1"/>
          </p:cNvSpPr>
          <p:nvPr>
            <p:ph type="sldNum" sz="quarter" idx="10"/>
          </p:nvPr>
        </p:nvSpPr>
        <p:spPr/>
        <p:txBody>
          <a:bodyPr/>
          <a:lstStyle/>
          <a:p>
            <a:fld id="{EC37C730-302A-4C29-8F9E-CF90918F49DC}" type="slidenum">
              <a:rPr lang="en-GB" smtClean="0"/>
              <a:pPr/>
              <a:t>48</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GDPR provides the following eight rights for individuals.</a:t>
            </a:r>
            <a:r>
              <a:rPr lang="en-GB" sz="1200" kern="1200" baseline="0" dirty="0" smtClean="0">
                <a:solidFill>
                  <a:schemeClr val="tx1"/>
                </a:solidFill>
                <a:latin typeface="+mn-lt"/>
                <a:ea typeface="+mn-ea"/>
                <a:cs typeface="+mn-cs"/>
              </a:rPr>
              <a:t> These will be discussed briefly over the following eight slides.</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37C730-302A-4C29-8F9E-CF90918F49DC}" type="slidenum">
              <a:rPr lang="en-GB" smtClean="0"/>
              <a:pPr/>
              <a:t>49</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0" i="0" kern="1200" dirty="0" smtClean="0">
                <a:solidFill>
                  <a:schemeClr val="tx1"/>
                </a:solidFill>
                <a:latin typeface="+mn-lt"/>
                <a:ea typeface="+mn-ea"/>
                <a:cs typeface="+mn-cs"/>
              </a:rPr>
              <a:t>In order for an organisation to demonstrate they comply with</a:t>
            </a:r>
            <a:r>
              <a:rPr lang="en-GB" sz="1200" b="0" i="0" kern="1200" baseline="0" dirty="0" smtClean="0">
                <a:solidFill>
                  <a:schemeClr val="tx1"/>
                </a:solidFill>
                <a:latin typeface="+mn-lt"/>
                <a:ea typeface="+mn-ea"/>
                <a:cs typeface="+mn-cs"/>
              </a:rPr>
              <a:t> the accountability principle, t</a:t>
            </a:r>
            <a:r>
              <a:rPr lang="en-GB" sz="1200" b="0" i="0" kern="1200" dirty="0" smtClean="0">
                <a:solidFill>
                  <a:schemeClr val="tx1"/>
                </a:solidFill>
                <a:latin typeface="+mn-lt"/>
                <a:ea typeface="+mn-ea"/>
                <a:cs typeface="+mn-cs"/>
              </a:rPr>
              <a:t>hey must:</a:t>
            </a:r>
          </a:p>
          <a:p>
            <a:endParaRPr lang="en-GB"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i="0" kern="1200" dirty="0" smtClean="0">
                <a:solidFill>
                  <a:schemeClr val="tx1"/>
                </a:solidFill>
                <a:latin typeface="+mn-lt"/>
                <a:ea typeface="+mn-ea"/>
                <a:cs typeface="+mn-cs"/>
              </a:rPr>
              <a:t>  Implement measures that meet the principles of data protection,</a:t>
            </a:r>
            <a:r>
              <a:rPr lang="en-GB" sz="1200" b="0" i="0" kern="1200" baseline="0" dirty="0" smtClean="0">
                <a:solidFill>
                  <a:schemeClr val="tx1"/>
                </a:solidFill>
                <a:latin typeface="+mn-lt"/>
                <a:ea typeface="+mn-ea"/>
                <a:cs typeface="+mn-cs"/>
              </a:rPr>
              <a:t> and </a:t>
            </a:r>
            <a:r>
              <a:rPr lang="en-GB" sz="1200" b="1" i="0" kern="1200" baseline="0" dirty="0" smtClean="0">
                <a:solidFill>
                  <a:schemeClr val="tx1"/>
                </a:solidFill>
                <a:latin typeface="+mn-lt"/>
                <a:ea typeface="+mn-ea"/>
                <a:cs typeface="+mn-cs"/>
              </a:rPr>
              <a:t>i</a:t>
            </a:r>
            <a:r>
              <a:rPr lang="en-GB" sz="1200" b="1" i="0" kern="1200" dirty="0" smtClean="0">
                <a:solidFill>
                  <a:schemeClr val="tx1"/>
                </a:solidFill>
                <a:latin typeface="+mn-lt"/>
                <a:ea typeface="+mn-ea"/>
                <a:cs typeface="+mn-cs"/>
              </a:rPr>
              <a:t>mplement appropriate technical and organisational measures</a:t>
            </a:r>
            <a:r>
              <a:rPr lang="en-GB" sz="1200" b="0" i="0" kern="1200" dirty="0" smtClean="0">
                <a:solidFill>
                  <a:schemeClr val="tx1"/>
                </a:solidFill>
                <a:latin typeface="+mn-lt"/>
                <a:ea typeface="+mn-ea"/>
                <a:cs typeface="+mn-cs"/>
              </a:rPr>
              <a:t> that ensure and demonstrate compliance. This may include internal data protection policies such as staff training, internal audits of processing activities, and reviews of internal HR policies;</a:t>
            </a:r>
          </a:p>
          <a:p>
            <a:pPr>
              <a:buFont typeface="Arial" pitchFamily="34" charset="0"/>
              <a:buChar char="•"/>
            </a:pPr>
            <a:endParaRPr lang="en-GB" sz="1200" b="0" i="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200" b="1" i="0" kern="1200" dirty="0" smtClean="0">
                <a:solidFill>
                  <a:schemeClr val="tx1"/>
                </a:solidFill>
                <a:latin typeface="+mn-lt"/>
                <a:ea typeface="+mn-ea"/>
                <a:cs typeface="+mn-cs"/>
              </a:rPr>
              <a:t>Maintain relevant documentation on processing activities</a:t>
            </a:r>
            <a:r>
              <a:rPr lang="en-GB" sz="1200" b="1" i="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to include: </a:t>
            </a:r>
          </a:p>
          <a:p>
            <a:pPr lvl="1"/>
            <a:r>
              <a:rPr lang="en-GB" sz="1200" kern="1200" baseline="0" dirty="0" smtClean="0">
                <a:solidFill>
                  <a:schemeClr val="tx1"/>
                </a:solidFill>
                <a:latin typeface="+mn-lt"/>
                <a:ea typeface="+mn-ea"/>
                <a:cs typeface="+mn-cs"/>
              </a:rPr>
              <a:t> </a:t>
            </a:r>
            <a:r>
              <a:rPr lang="en-GB" sz="1200" i="1" kern="1200" baseline="0" dirty="0" smtClean="0">
                <a:solidFill>
                  <a:schemeClr val="tx1"/>
                </a:solidFill>
                <a:latin typeface="+mn-lt"/>
                <a:ea typeface="+mn-ea"/>
                <a:cs typeface="+mn-cs"/>
              </a:rPr>
              <a:t>Name and details of your organisation (and where applicable, of other controllers, your representative and data protection officer). </a:t>
            </a:r>
          </a:p>
          <a:p>
            <a:pPr lvl="1"/>
            <a:r>
              <a:rPr lang="en-GB" sz="1200" kern="1200" baseline="0" dirty="0" smtClean="0">
                <a:solidFill>
                  <a:schemeClr val="tx1"/>
                </a:solidFill>
                <a:latin typeface="+mn-lt"/>
                <a:ea typeface="+mn-ea"/>
                <a:cs typeface="+mn-cs"/>
              </a:rPr>
              <a:t> </a:t>
            </a:r>
            <a:r>
              <a:rPr lang="en-GB" sz="1200" i="1" kern="1200" baseline="0" dirty="0" smtClean="0">
                <a:solidFill>
                  <a:schemeClr val="tx1"/>
                </a:solidFill>
                <a:latin typeface="+mn-lt"/>
                <a:ea typeface="+mn-ea"/>
                <a:cs typeface="+mn-cs"/>
              </a:rPr>
              <a:t>Purposes of the processing. </a:t>
            </a:r>
          </a:p>
          <a:p>
            <a:pPr lvl="1"/>
            <a:r>
              <a:rPr lang="en-GB" sz="1200" kern="1200" baseline="0" dirty="0" smtClean="0">
                <a:solidFill>
                  <a:schemeClr val="tx1"/>
                </a:solidFill>
                <a:latin typeface="+mn-lt"/>
                <a:ea typeface="+mn-ea"/>
                <a:cs typeface="+mn-cs"/>
              </a:rPr>
              <a:t> </a:t>
            </a:r>
            <a:r>
              <a:rPr lang="en-GB" sz="1200" i="1" kern="1200" baseline="0" dirty="0" smtClean="0">
                <a:solidFill>
                  <a:schemeClr val="tx1"/>
                </a:solidFill>
                <a:latin typeface="+mn-lt"/>
                <a:ea typeface="+mn-ea"/>
                <a:cs typeface="+mn-cs"/>
              </a:rPr>
              <a:t>Description of the categories of individuals and categories of personal data. </a:t>
            </a:r>
          </a:p>
          <a:p>
            <a:pPr lvl="1"/>
            <a:r>
              <a:rPr lang="en-GB" sz="1200" kern="1200" baseline="0" dirty="0" smtClean="0">
                <a:solidFill>
                  <a:schemeClr val="tx1"/>
                </a:solidFill>
                <a:latin typeface="+mn-lt"/>
                <a:ea typeface="+mn-ea"/>
                <a:cs typeface="+mn-cs"/>
              </a:rPr>
              <a:t> </a:t>
            </a:r>
            <a:r>
              <a:rPr lang="en-GB" sz="1200" i="1" kern="1200" baseline="0" dirty="0" smtClean="0">
                <a:solidFill>
                  <a:schemeClr val="tx1"/>
                </a:solidFill>
                <a:latin typeface="+mn-lt"/>
                <a:ea typeface="+mn-ea"/>
                <a:cs typeface="+mn-cs"/>
              </a:rPr>
              <a:t>Categories of recipients of personal data. </a:t>
            </a:r>
          </a:p>
          <a:p>
            <a:pPr lvl="1"/>
            <a:r>
              <a:rPr lang="en-GB" sz="1200" kern="1200" baseline="0" dirty="0" smtClean="0">
                <a:solidFill>
                  <a:schemeClr val="tx1"/>
                </a:solidFill>
                <a:latin typeface="+mn-lt"/>
                <a:ea typeface="+mn-ea"/>
                <a:cs typeface="+mn-cs"/>
              </a:rPr>
              <a:t> </a:t>
            </a:r>
            <a:r>
              <a:rPr lang="en-GB" sz="1200" i="1" kern="1200" baseline="0" dirty="0" smtClean="0">
                <a:solidFill>
                  <a:schemeClr val="tx1"/>
                </a:solidFill>
                <a:latin typeface="+mn-lt"/>
                <a:ea typeface="+mn-ea"/>
                <a:cs typeface="+mn-cs"/>
              </a:rPr>
              <a:t>Details of transfers to third countries including documentation of the transfer mechanism safeguards in place. </a:t>
            </a:r>
          </a:p>
          <a:p>
            <a:pPr lvl="1"/>
            <a:r>
              <a:rPr lang="en-GB" sz="1200" kern="1200" baseline="0" dirty="0" smtClean="0">
                <a:solidFill>
                  <a:schemeClr val="tx1"/>
                </a:solidFill>
                <a:latin typeface="+mn-lt"/>
                <a:ea typeface="+mn-ea"/>
                <a:cs typeface="+mn-cs"/>
              </a:rPr>
              <a:t> </a:t>
            </a:r>
            <a:r>
              <a:rPr lang="en-GB" sz="1200" i="1" kern="1200" baseline="0" dirty="0" smtClean="0">
                <a:solidFill>
                  <a:schemeClr val="tx1"/>
                </a:solidFill>
                <a:latin typeface="+mn-lt"/>
                <a:ea typeface="+mn-ea"/>
                <a:cs typeface="+mn-cs"/>
              </a:rPr>
              <a:t>Retention schedules. </a:t>
            </a:r>
          </a:p>
          <a:p>
            <a:pPr lvl="1"/>
            <a:r>
              <a:rPr lang="en-GB" sz="1200" kern="1200" baseline="0" dirty="0" smtClean="0">
                <a:solidFill>
                  <a:schemeClr val="tx1"/>
                </a:solidFill>
                <a:latin typeface="+mn-lt"/>
                <a:ea typeface="+mn-ea"/>
                <a:cs typeface="+mn-cs"/>
              </a:rPr>
              <a:t> </a:t>
            </a:r>
            <a:r>
              <a:rPr lang="en-GB" sz="1200" i="1" kern="1200" baseline="0" dirty="0" smtClean="0">
                <a:solidFill>
                  <a:schemeClr val="tx1"/>
                </a:solidFill>
                <a:latin typeface="+mn-lt"/>
                <a:ea typeface="+mn-ea"/>
                <a:cs typeface="+mn-cs"/>
              </a:rPr>
              <a:t>Description of technical and organisational security measures.</a:t>
            </a:r>
          </a:p>
          <a:p>
            <a:pPr>
              <a:buFont typeface="Arial" pitchFamily="34" charset="0"/>
              <a:buNone/>
            </a:pPr>
            <a:endParaRPr lang="en-GB" sz="1200" b="0" i="0" kern="1200" dirty="0" smtClean="0">
              <a:solidFill>
                <a:schemeClr val="tx1"/>
              </a:solidFill>
              <a:latin typeface="+mn-lt"/>
              <a:ea typeface="+mn-ea"/>
              <a:cs typeface="+mn-cs"/>
            </a:endParaRPr>
          </a:p>
          <a:p>
            <a:pPr>
              <a:buFont typeface="Arial" pitchFamily="34" charset="0"/>
              <a:buChar char="•"/>
            </a:pPr>
            <a:r>
              <a:rPr lang="en-GB" sz="1200" b="0" i="0" kern="1200" baseline="0" dirty="0" smtClean="0">
                <a:solidFill>
                  <a:schemeClr val="tx1"/>
                </a:solidFill>
                <a:latin typeface="+mn-lt"/>
                <a:ea typeface="+mn-ea"/>
                <a:cs typeface="+mn-cs"/>
              </a:rPr>
              <a:t> A</a:t>
            </a:r>
            <a:r>
              <a:rPr lang="en-GB" sz="1200" b="0" i="0" kern="1200" dirty="0" smtClean="0">
                <a:solidFill>
                  <a:schemeClr val="tx1"/>
                </a:solidFill>
                <a:latin typeface="+mn-lt"/>
                <a:ea typeface="+mn-ea"/>
                <a:cs typeface="+mn-cs"/>
              </a:rPr>
              <a:t>ppoint a data protection officer (</a:t>
            </a:r>
            <a:r>
              <a:rPr lang="en-GB" sz="1200" b="0" i="0" kern="1200" baseline="0" dirty="0" smtClean="0">
                <a:solidFill>
                  <a:schemeClr val="tx1"/>
                </a:solidFill>
                <a:latin typeface="+mn-lt"/>
                <a:ea typeface="+mn-ea"/>
                <a:cs typeface="+mn-cs"/>
              </a:rPr>
              <a:t>w</a:t>
            </a:r>
            <a:r>
              <a:rPr lang="en-GB" sz="1200" b="0" i="0" kern="1200" dirty="0" smtClean="0">
                <a:solidFill>
                  <a:schemeClr val="tx1"/>
                </a:solidFill>
                <a:latin typeface="+mn-lt"/>
                <a:ea typeface="+mn-ea"/>
                <a:cs typeface="+mn-cs"/>
              </a:rPr>
              <a:t>here appropriate) </a:t>
            </a:r>
            <a:r>
              <a:rPr lang="mr-IN" sz="1200" b="0" i="0" kern="1200" dirty="0" smtClean="0">
                <a:solidFill>
                  <a:schemeClr val="tx1"/>
                </a:solidFill>
                <a:latin typeface="+mn-lt"/>
                <a:ea typeface="+mn-ea"/>
                <a:cs typeface="+mn-cs"/>
              </a:rPr>
              <a:t>–</a:t>
            </a:r>
            <a:r>
              <a:rPr lang="en-GB" sz="1200" b="0" i="0" kern="1200" dirty="0" smtClean="0">
                <a:solidFill>
                  <a:schemeClr val="tx1"/>
                </a:solidFill>
                <a:latin typeface="+mn-lt"/>
                <a:ea typeface="+mn-ea"/>
                <a:cs typeface="+mn-cs"/>
              </a:rPr>
              <a:t> </a:t>
            </a:r>
            <a:r>
              <a:rPr lang="en-GB" sz="1200" b="1" i="0" kern="1200" dirty="0" smtClean="0">
                <a:solidFill>
                  <a:schemeClr val="tx1"/>
                </a:solidFill>
                <a:latin typeface="+mn-lt"/>
                <a:ea typeface="+mn-ea"/>
                <a:cs typeface="+mn-cs"/>
              </a:rPr>
              <a:t>in the case of pharmacy organisation, it is expected that a DPO needs</a:t>
            </a:r>
            <a:r>
              <a:rPr lang="en-GB" sz="1200" b="1" i="0" kern="1200" baseline="0" dirty="0" smtClean="0">
                <a:solidFill>
                  <a:schemeClr val="tx1"/>
                </a:solidFill>
                <a:latin typeface="+mn-lt"/>
                <a:ea typeface="+mn-ea"/>
                <a:cs typeface="+mn-cs"/>
              </a:rPr>
              <a:t> to be appointed</a:t>
            </a:r>
          </a:p>
          <a:p>
            <a:pPr lvl="1"/>
            <a:endParaRPr lang="en-GB" sz="1200" i="1" kern="1200" baseline="0" dirty="0" smtClean="0">
              <a:solidFill>
                <a:schemeClr val="tx1"/>
              </a:solidFill>
              <a:latin typeface="+mn-lt"/>
              <a:ea typeface="+mn-ea"/>
              <a:cs typeface="+mn-cs"/>
            </a:endParaRPr>
          </a:p>
          <a:p>
            <a:pPr>
              <a:buFont typeface="Arial" pitchFamily="34" charset="0"/>
              <a:buChar char="•"/>
            </a:pPr>
            <a:r>
              <a:rPr lang="en-GB" sz="1200" b="0" i="0" kern="1200" baseline="0" dirty="0" smtClean="0">
                <a:solidFill>
                  <a:schemeClr val="tx1"/>
                </a:solidFill>
                <a:latin typeface="+mn-lt"/>
                <a:ea typeface="+mn-ea"/>
                <a:cs typeface="+mn-cs"/>
              </a:rPr>
              <a:t> U</a:t>
            </a:r>
            <a:r>
              <a:rPr lang="en-GB" sz="1200" b="0" i="0" kern="1200" dirty="0" smtClean="0">
                <a:solidFill>
                  <a:schemeClr val="tx1"/>
                </a:solidFill>
                <a:latin typeface="+mn-lt"/>
                <a:ea typeface="+mn-ea"/>
                <a:cs typeface="+mn-cs"/>
              </a:rPr>
              <a:t>se </a:t>
            </a:r>
            <a:r>
              <a:rPr lang="en-GB" sz="1200" b="1" i="0" kern="1200" dirty="0" smtClean="0">
                <a:solidFill>
                  <a:schemeClr val="tx1"/>
                </a:solidFill>
                <a:latin typeface="+mn-lt"/>
                <a:ea typeface="+mn-ea"/>
                <a:cs typeface="+mn-cs"/>
              </a:rPr>
              <a:t>data protection impact assessments </a:t>
            </a:r>
            <a:r>
              <a:rPr lang="en-GB" sz="1200" b="0" i="0" kern="1200" dirty="0" smtClean="0">
                <a:solidFill>
                  <a:schemeClr val="tx1"/>
                </a:solidFill>
                <a:latin typeface="+mn-lt"/>
                <a:ea typeface="+mn-ea"/>
                <a:cs typeface="+mn-cs"/>
              </a:rPr>
              <a:t>where appropriate.</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i="0" kern="1200" dirty="0" smtClean="0">
                <a:solidFill>
                  <a:schemeClr val="tx1"/>
                </a:solidFill>
                <a:latin typeface="+mn-lt"/>
                <a:ea typeface="+mn-ea"/>
                <a:cs typeface="+mn-cs"/>
              </a:rPr>
              <a:t>Where </a:t>
            </a:r>
            <a:r>
              <a:rPr lang="en-GB" altLang="en-US" dirty="0" smtClean="0"/>
              <a:t>processing presents a high risk to data subjects, the organisation must carry out an impact assessment. The threshold is likely to be met in the health sector</a:t>
            </a:r>
            <a:endParaRPr lang="en-GB"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37C730-302A-4C29-8F9E-CF90918F49DC}" type="slidenum">
              <a:rPr lang="en-GB" smtClean="0"/>
              <a:pPr/>
              <a:t>50</a:t>
            </a:fld>
            <a:endParaRPr lang="en-GB"/>
          </a:p>
        </p:txBody>
      </p:sp>
    </p:spTree>
    <p:extLst>
      <p:ext uri="{BB962C8B-B14F-4D97-AF65-F5344CB8AC3E}">
        <p14:creationId xmlns:p14="http://schemas.microsoft.com/office/powerpoint/2010/main" val="371411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b="1" kern="1200" baseline="0" dirty="0" smtClean="0">
                <a:solidFill>
                  <a:schemeClr val="tx1"/>
                </a:solidFill>
                <a:latin typeface="+mn-lt"/>
                <a:ea typeface="+mn-ea"/>
                <a:cs typeface="+mn-cs"/>
              </a:rPr>
              <a:t>Data breaches</a:t>
            </a:r>
          </a:p>
          <a:p>
            <a:endParaRPr lang="en-GB" sz="1200" b="1"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There will be a duty on all organisations to report certain types of data breaches to the ICO, and in some cases, report breaches to the affected individual(s). Failure to notify a breach can result in a substantial fine of up to 10 million Euros or 2 per cent of the organisations’ global turnover. </a:t>
            </a:r>
          </a:p>
          <a:p>
            <a:endParaRPr lang="en-GB" sz="1200" kern="1200" baseline="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You only have to notify the ICO of a breach where it is likely to result in a risk to the rights and freedoms of individuals. Where a breach is likely to result in a high risk to the rights and freedoms of individuals, you must notify those concerned directly.</a:t>
            </a:r>
          </a:p>
          <a:p>
            <a:endParaRPr lang="en-GB" sz="1200" b="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You should make sure that your staff understand what constitutes a data breach, and that this is more than a loss of personal data.</a:t>
            </a:r>
          </a:p>
        </p:txBody>
      </p:sp>
      <p:sp>
        <p:nvSpPr>
          <p:cNvPr id="4" name="Slide Number Placeholder 3"/>
          <p:cNvSpPr>
            <a:spLocks noGrp="1"/>
          </p:cNvSpPr>
          <p:nvPr>
            <p:ph type="sldNum" sz="quarter" idx="10"/>
          </p:nvPr>
        </p:nvSpPr>
        <p:spPr/>
        <p:txBody>
          <a:bodyPr/>
          <a:lstStyle/>
          <a:p>
            <a:fld id="{EC37C730-302A-4C29-8F9E-CF90918F49DC}" type="slidenum">
              <a:rPr lang="en-GB" smtClean="0"/>
              <a:pPr/>
              <a:t>51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GB" sz="1200" b="0" i="0" kern="1200" dirty="0" smtClean="0">
                <a:solidFill>
                  <a:schemeClr val="tx1"/>
                </a:solidFill>
                <a:latin typeface="Arial" charset="0"/>
                <a:ea typeface="+mn-ea"/>
                <a:cs typeface="+mn-cs"/>
              </a:rPr>
              <a:t>The </a:t>
            </a:r>
            <a:r>
              <a:rPr lang="en-GB" sz="1200" b="0" i="0" kern="1200" dirty="0" err="1" smtClean="0">
                <a:solidFill>
                  <a:schemeClr val="tx1"/>
                </a:solidFill>
                <a:latin typeface="Arial" charset="0"/>
                <a:ea typeface="+mn-ea"/>
                <a:cs typeface="+mn-cs"/>
              </a:rPr>
              <a:t>GpHC</a:t>
            </a:r>
            <a:r>
              <a:rPr lang="en-GB" sz="1200" b="0" i="0" kern="1200" baseline="0" dirty="0" smtClean="0">
                <a:solidFill>
                  <a:schemeClr val="tx1"/>
                </a:solidFill>
                <a:latin typeface="Arial" charset="0"/>
                <a:ea typeface="+mn-ea"/>
                <a:cs typeface="+mn-cs"/>
              </a:rPr>
              <a:t> has found, </a:t>
            </a:r>
            <a:r>
              <a:rPr lang="en-GB" sz="1200" b="0" i="0" kern="1200" dirty="0" smtClean="0">
                <a:solidFill>
                  <a:schemeClr val="tx1"/>
                </a:solidFill>
                <a:latin typeface="Arial" charset="0"/>
                <a:ea typeface="+mn-ea"/>
                <a:cs typeface="+mn-cs"/>
              </a:rPr>
              <a:t>from a number of different sources, that members of the public expect and believe that there are periodic checks on health professionals (including pharmacy professionals) and that their practice remains safe and effective beyond initial registration. </a:t>
            </a:r>
          </a:p>
          <a:p>
            <a:pPr>
              <a:buFont typeface="Arial" pitchFamily="34" charset="0"/>
              <a:buNone/>
            </a:pPr>
            <a:endParaRPr lang="en-GB" sz="1200" b="0" i="0" kern="1200" dirty="0" smtClean="0">
              <a:solidFill>
                <a:schemeClr val="tx1"/>
              </a:solidFill>
              <a:latin typeface="Arial" charset="0"/>
              <a:ea typeface="+mn-ea"/>
              <a:cs typeface="+mn-cs"/>
            </a:endParaRPr>
          </a:p>
          <a:p>
            <a:pPr>
              <a:buFont typeface="Arial" pitchFamily="34" charset="0"/>
              <a:buChar char="•"/>
            </a:pPr>
            <a:r>
              <a:rPr lang="en-GB" sz="1200" b="0" i="0" kern="1200" dirty="0" smtClean="0">
                <a:solidFill>
                  <a:schemeClr val="tx1"/>
                </a:solidFill>
                <a:latin typeface="Arial" charset="0"/>
                <a:ea typeface="+mn-ea"/>
                <a:cs typeface="+mn-cs"/>
              </a:rPr>
              <a:t>It builds upon existing processes for CPD and adds additional components of a peer discussion and a reflective account to further assure the public that their trust in pharmacy professionals is well placed. </a:t>
            </a:r>
          </a:p>
          <a:p>
            <a:pPr>
              <a:buFont typeface="Arial" pitchFamily="34" charset="0"/>
              <a:buChar char="•"/>
            </a:pPr>
            <a:endParaRPr lang="en-GB" sz="1200" b="0" i="0" kern="1200" dirty="0" smtClean="0">
              <a:solidFill>
                <a:schemeClr val="tx1"/>
              </a:solidFill>
              <a:latin typeface="Arial" charset="0"/>
              <a:ea typeface="+mn-ea"/>
              <a:cs typeface="+mn-cs"/>
            </a:endParaRPr>
          </a:p>
          <a:p>
            <a:pPr>
              <a:buFont typeface="Arial" pitchFamily="34" charset="0"/>
              <a:buChar char="•"/>
            </a:pPr>
            <a:r>
              <a:rPr lang="en-GB" sz="1200" b="0" i="0" kern="1200" dirty="0" smtClean="0">
                <a:solidFill>
                  <a:schemeClr val="tx1"/>
                </a:solidFill>
                <a:latin typeface="Arial" charset="0"/>
                <a:ea typeface="+mn-ea"/>
                <a:cs typeface="+mn-cs"/>
              </a:rPr>
              <a:t>The framework encourages reflection on learning and practice and focuses on outcomes for people using pharmacy services.</a:t>
            </a:r>
          </a:p>
          <a:p>
            <a:pPr>
              <a:buFont typeface="Arial" pitchFamily="34" charset="0"/>
              <a:buChar char="•"/>
            </a:pPr>
            <a:endParaRPr lang="en-GB" sz="1200" b="0" i="0" kern="1200" dirty="0" smtClean="0">
              <a:solidFill>
                <a:schemeClr val="tx1"/>
              </a:solidFill>
              <a:latin typeface="Arial" charset="0"/>
              <a:ea typeface="+mn-ea"/>
              <a:cs typeface="+mn-cs"/>
            </a:endParaRPr>
          </a:p>
          <a:p>
            <a:pPr>
              <a:buFont typeface="Arial" pitchFamily="34" charset="0"/>
              <a:buChar char="•"/>
            </a:pPr>
            <a:r>
              <a:rPr lang="en-GB" dirty="0" smtClean="0"/>
              <a:t>https://www.pharmacyregulation.org/revalidation-pharmacy-professionals-frequently-asked-questions#Why introducing </a:t>
            </a: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Clr>
                <a:schemeClr val="tx1"/>
              </a:buClr>
              <a:buFont typeface="Arial" pitchFamily="34" charset="0"/>
              <a:buNone/>
            </a:pPr>
            <a:r>
              <a:rPr lang="en-GB" dirty="0" smtClean="0"/>
              <a:t>As</a:t>
            </a:r>
            <a:r>
              <a:rPr lang="en-GB" baseline="0" dirty="0" smtClean="0"/>
              <a:t> already discussed, o</a:t>
            </a:r>
            <a:r>
              <a:rPr lang="en-GB" dirty="0" smtClean="0"/>
              <a:t>rganisations are obliged to demonstrate compliance – the “accountability principle”.</a:t>
            </a:r>
          </a:p>
          <a:p>
            <a:pPr>
              <a:buClr>
                <a:schemeClr val="tx1"/>
              </a:buClr>
              <a:buFont typeface="Arial" pitchFamily="34" charset="0"/>
              <a:buNone/>
            </a:pPr>
            <a:endParaRPr lang="en-GB" dirty="0" smtClean="0"/>
          </a:p>
          <a:p>
            <a:pPr>
              <a:buClr>
                <a:schemeClr val="tx1"/>
              </a:buClr>
              <a:buFont typeface="Arial" pitchFamily="34" charset="0"/>
              <a:buNone/>
            </a:pPr>
            <a:r>
              <a:rPr lang="en-GB" dirty="0" smtClean="0"/>
              <a:t>Healthcare sector (incorporating community pharmacy) is at high risk due to the day-to-day processing of </a:t>
            </a:r>
            <a:r>
              <a:rPr lang="en-GB" i="1" dirty="0" smtClean="0"/>
              <a:t>“special categories of personal data”</a:t>
            </a:r>
          </a:p>
          <a:p>
            <a:pPr>
              <a:buClr>
                <a:schemeClr val="tx1"/>
              </a:buClr>
              <a:buFont typeface="Arial" pitchFamily="34" charset="0"/>
              <a:buChar char="•"/>
            </a:pPr>
            <a:endParaRPr lang="en-GB" i="1" dirty="0" smtClean="0"/>
          </a:p>
          <a:p>
            <a:pPr>
              <a:buClr>
                <a:schemeClr val="tx1"/>
              </a:buClr>
              <a:buFont typeface="Arial" pitchFamily="34" charset="0"/>
              <a:buNone/>
            </a:pPr>
            <a:r>
              <a:rPr lang="en-GB" dirty="0" smtClean="0"/>
              <a:t>Fines can be imposed by the ICO</a:t>
            </a:r>
            <a:r>
              <a:rPr lang="en-GB" baseline="0" dirty="0" smtClean="0"/>
              <a:t> </a:t>
            </a:r>
            <a:r>
              <a:rPr lang="en-GB" dirty="0" smtClean="0"/>
              <a:t>on organisations who are in breach of GDPR</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52</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GB" sz="1200" dirty="0" smtClean="0"/>
              <a:t> Lack of sector-specific guidance for healthcare, including community pharmacy, and a number of </a:t>
            </a:r>
            <a:r>
              <a:rPr lang="en-GB" sz="1200" b="1" dirty="0" smtClean="0"/>
              <a:t>key dependencies</a:t>
            </a:r>
          </a:p>
          <a:p>
            <a:pPr lvl="1">
              <a:buFont typeface="Arial" pitchFamily="34" charset="0"/>
              <a:buChar char="•"/>
            </a:pPr>
            <a:r>
              <a:rPr lang="en-GB" sz="1200" dirty="0" smtClean="0"/>
              <a:t> Information currently available is broad and there is trickled</a:t>
            </a:r>
            <a:r>
              <a:rPr lang="en-GB" sz="1200" baseline="0" dirty="0" smtClean="0"/>
              <a:t> </a:t>
            </a:r>
            <a:r>
              <a:rPr lang="en-GB" sz="1200" dirty="0" smtClean="0"/>
              <a:t>information being released on how GPDR will be practically applied</a:t>
            </a:r>
          </a:p>
          <a:p>
            <a:pPr lvl="1">
              <a:buFont typeface="Arial" pitchFamily="34" charset="0"/>
              <a:buChar char="•"/>
            </a:pPr>
            <a:endParaRPr lang="en-GB" sz="1200" dirty="0" smtClean="0"/>
          </a:p>
          <a:p>
            <a:pPr lvl="0">
              <a:buFont typeface="Arial" pitchFamily="34" charset="0"/>
              <a:buChar char="•"/>
            </a:pPr>
            <a:r>
              <a:rPr lang="en-GB" sz="1200" dirty="0" smtClean="0"/>
              <a:t> The </a:t>
            </a:r>
            <a:r>
              <a:rPr lang="en-GB" sz="1200" b="1" dirty="0" smtClean="0"/>
              <a:t>Information</a:t>
            </a:r>
            <a:r>
              <a:rPr lang="en-GB" sz="1200" b="1" baseline="0" dirty="0" smtClean="0"/>
              <a:t> Governance Alliance (IGA)</a:t>
            </a:r>
            <a:r>
              <a:rPr lang="en-GB" sz="1200" baseline="0" dirty="0" smtClean="0"/>
              <a:t>, the authoritative source of advice and guidance about the rules on using and sharing information in health and care (formed of DH, NHS England, PHE, alongside representatives from the ICO) is </a:t>
            </a:r>
            <a:r>
              <a:rPr lang="en-GB" sz="1200" b="1" baseline="0" dirty="0" smtClean="0"/>
              <a:t>currently experiencing delays in the publication of GDPR advice material.</a:t>
            </a:r>
          </a:p>
          <a:p>
            <a:pPr lvl="0">
              <a:buFont typeface="Arial" pitchFamily="34" charset="0"/>
              <a:buChar char="•"/>
            </a:pPr>
            <a:endParaRPr lang="en-GB" sz="1200" b="1"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solidFill>
                  <a:srgbClr val="FF0000"/>
                </a:solidFill>
              </a:rPr>
              <a:t> Finalisation</a:t>
            </a:r>
            <a:r>
              <a:rPr lang="en-GB" sz="1200" baseline="0" dirty="0" smtClean="0">
                <a:solidFill>
                  <a:srgbClr val="FF0000"/>
                </a:solidFill>
              </a:rPr>
              <a:t> and pending impleme</a:t>
            </a:r>
            <a:r>
              <a:rPr lang="en-GB" sz="1200" dirty="0" smtClean="0">
                <a:solidFill>
                  <a:srgbClr val="FF0000"/>
                </a:solidFill>
              </a:rPr>
              <a:t>ntation of the</a:t>
            </a:r>
            <a:r>
              <a:rPr lang="en-GB" sz="1200" baseline="0" dirty="0" smtClean="0">
                <a:solidFill>
                  <a:srgbClr val="FF0000"/>
                </a:solidFill>
              </a:rPr>
              <a:t> </a:t>
            </a:r>
            <a:r>
              <a:rPr lang="en-GB" sz="1200" b="1" dirty="0" smtClean="0">
                <a:solidFill>
                  <a:srgbClr val="FF0000"/>
                </a:solidFill>
              </a:rPr>
              <a:t>Data</a:t>
            </a:r>
            <a:r>
              <a:rPr lang="en-GB" sz="1200" b="1" baseline="0" dirty="0" smtClean="0">
                <a:solidFill>
                  <a:srgbClr val="FF0000"/>
                </a:solidFill>
              </a:rPr>
              <a:t> Protection Bill (DP Bill)</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baseline="0" dirty="0" smtClean="0">
                <a:solidFill>
                  <a:srgbClr val="FF0000"/>
                </a:solidFill>
              </a:rPr>
              <a:t> </a:t>
            </a:r>
            <a:r>
              <a:rPr lang="en-GB" sz="1200" baseline="0" dirty="0" smtClean="0">
                <a:solidFill>
                  <a:srgbClr val="FF0000"/>
                </a:solidFill>
              </a:rPr>
              <a:t>GDPR has been passed and will be implemented on 25 May 2018 – organisations must comply with this regulation and its requirements</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dirty="0" smtClean="0">
                <a:solidFill>
                  <a:srgbClr val="FF0000"/>
                </a:solidFill>
              </a:rPr>
              <a:t>The DP Bill is currently making it’s way through Parliament - the GDPR, and DP Bill will be read side-by-side</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dirty="0" smtClean="0">
                <a:solidFill>
                  <a:srgbClr val="FF0000"/>
                </a:solidFill>
              </a:rPr>
              <a:t> The DP Bill will apply the EU’s GDPR standards and provide clarity of the definitions used in the GDPR for context in the UK – it is not just the GDPR provisions</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dirty="0" smtClean="0">
                <a:solidFill>
                  <a:srgbClr val="FF0000"/>
                </a:solidFill>
              </a:rPr>
              <a:t> The DP Bill will cover the processing of data with the GDPR standards, but also cover all other general data, law enforcement data and national security data, plus modify the areas of academic research, financial services and child protection</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dirty="0" smtClean="0">
                <a:solidFill>
                  <a:srgbClr val="FF0000"/>
                </a:solidFill>
              </a:rPr>
              <a:t> The DP Bill will also ensure that the UK is prepared for the future after leaving the EU</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dirty="0" smtClean="0">
                <a:solidFill>
                  <a:srgbClr val="FF0000"/>
                </a:solidFill>
              </a:rPr>
              <a:t> Currently, we do not know when the DP Bill will be implemented and how the DP Bill will fully impact organisations, as it is still making its way through Parliament</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baseline="0" dirty="0" smtClean="0">
              <a:solidFill>
                <a:srgbClr val="FF0000"/>
              </a:solidFill>
            </a:endParaRPr>
          </a:p>
          <a:p>
            <a:pPr>
              <a:buFont typeface="Arial" pitchFamily="34" charset="0"/>
              <a:buChar char="•"/>
            </a:pPr>
            <a:r>
              <a:rPr lang="en-GB" altLang="en-US" dirty="0" smtClean="0"/>
              <a:t>The </a:t>
            </a:r>
            <a:r>
              <a:rPr lang="en-GB" altLang="en-US" b="1" dirty="0" smtClean="0"/>
              <a:t>IG Toolkit </a:t>
            </a:r>
            <a:r>
              <a:rPr lang="en-GB" altLang="en-US" dirty="0" smtClean="0"/>
              <a:t>has not yet been revised to fully comply with GDPR requirements</a:t>
            </a:r>
          </a:p>
          <a:p>
            <a:pPr lvl="1">
              <a:buFont typeface="Arial" pitchFamily="34" charset="0"/>
              <a:buChar char="•"/>
            </a:pPr>
            <a:r>
              <a:rPr lang="en-GB" altLang="en-US" dirty="0" smtClean="0"/>
              <a:t> However the IG Toolkit already requires proactive management and reporting of breaches broadly to GDPR standards</a:t>
            </a:r>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aseline="0" dirty="0" smtClean="0">
              <a:solidFill>
                <a:srgbClr val="FF0000"/>
              </a:solidFill>
            </a:endParaRPr>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aseline="0" dirty="0" smtClean="0">
                <a:solidFill>
                  <a:srgbClr val="FF0000"/>
                </a:solidFill>
              </a:rPr>
              <a:t>https://www.gov.uk/government/uploads/system/uploads/attachment_data/file/644634/2017-09-13_Factsheet01_Bill_overview.pdf</a:t>
            </a:r>
          </a:p>
          <a:p>
            <a:pPr>
              <a:buFont typeface="Arial" pitchFamily="34" charset="0"/>
              <a:buChar char="•"/>
            </a:pPr>
            <a:r>
              <a:rPr lang="en-GB" dirty="0" smtClean="0"/>
              <a:t>https://www.gov.uk/government/collections/data-protection-bill-2017</a:t>
            </a: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53</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buClr>
                <a:schemeClr val="tx1"/>
              </a:buClr>
              <a:buFont typeface="Arial" pitchFamily="34" charset="0"/>
              <a:buChar char="•"/>
            </a:pPr>
            <a:r>
              <a:rPr lang="en-GB" sz="1000" b="1" dirty="0" smtClean="0">
                <a:solidFill>
                  <a:srgbClr val="CC0066"/>
                </a:solidFill>
              </a:rPr>
              <a:t>Raise awareness </a:t>
            </a:r>
            <a:r>
              <a:rPr lang="en-GB" sz="1000" dirty="0" smtClean="0"/>
              <a:t>within your organisation of the forthcoming changes, especially with key decision makers</a:t>
            </a:r>
          </a:p>
          <a:p>
            <a:pPr lvl="0">
              <a:buFont typeface="Arial" pitchFamily="34" charset="0"/>
              <a:buChar char="•"/>
            </a:pPr>
            <a:r>
              <a:rPr lang="en-GB" sz="1000" dirty="0" smtClean="0"/>
              <a:t>Familiarise with, and be aware of, the </a:t>
            </a:r>
            <a:r>
              <a:rPr lang="en-GB" sz="1000" b="1" dirty="0" smtClean="0">
                <a:solidFill>
                  <a:srgbClr val="CC0066"/>
                </a:solidFill>
              </a:rPr>
              <a:t>six lawful bases </a:t>
            </a:r>
            <a:r>
              <a:rPr lang="en-GB" sz="1000" dirty="0" smtClean="0"/>
              <a:t>for processing personal data </a:t>
            </a:r>
          </a:p>
          <a:p>
            <a:pPr lvl="0">
              <a:buClr>
                <a:schemeClr val="tx1"/>
              </a:buClr>
              <a:buFont typeface="Arial" pitchFamily="34" charset="0"/>
              <a:buChar char="•"/>
            </a:pPr>
            <a:r>
              <a:rPr lang="en-GB" sz="1000" b="1" dirty="0" smtClean="0">
                <a:solidFill>
                  <a:srgbClr val="CC0066"/>
                </a:solidFill>
              </a:rPr>
              <a:t>Identify</a:t>
            </a:r>
            <a:r>
              <a:rPr lang="en-GB" sz="1000" dirty="0" smtClean="0"/>
              <a:t> your organisation’s lawful basis for processing personal data (by </a:t>
            </a:r>
            <a:r>
              <a:rPr lang="en-GB" sz="1000" baseline="0" dirty="0" smtClean="0"/>
              <a:t>documenting </a:t>
            </a:r>
            <a:r>
              <a:rPr lang="en-GB" sz="1000" b="0" i="0" kern="1200" dirty="0" smtClean="0">
                <a:solidFill>
                  <a:schemeClr val="tx1"/>
                </a:solidFill>
                <a:latin typeface="+mn-lt"/>
                <a:ea typeface="+mn-ea"/>
                <a:cs typeface="+mn-cs"/>
              </a:rPr>
              <a:t>processing activities</a:t>
            </a:r>
            <a:r>
              <a:rPr lang="en-GB" sz="1000" b="0" i="0" kern="1200" baseline="0" dirty="0" smtClean="0">
                <a:solidFill>
                  <a:schemeClr val="tx1"/>
                </a:solidFill>
                <a:latin typeface="+mn-lt"/>
                <a:ea typeface="+mn-ea"/>
                <a:cs typeface="+mn-cs"/>
              </a:rPr>
              <a:t> as discussed previously)</a:t>
            </a:r>
          </a:p>
          <a:p>
            <a:pPr lvl="0">
              <a:buClr>
                <a:schemeClr val="tx1"/>
              </a:buClr>
              <a:buFont typeface="Arial" pitchFamily="34" charset="0"/>
              <a:buChar char="•"/>
            </a:pPr>
            <a:r>
              <a:rPr lang="en-GB" sz="1000" b="0" i="0" kern="1200" baseline="0" dirty="0" smtClean="0">
                <a:solidFill>
                  <a:schemeClr val="tx1"/>
                </a:solidFill>
                <a:latin typeface="+mn-lt"/>
                <a:ea typeface="+mn-ea"/>
                <a:cs typeface="+mn-cs"/>
              </a:rPr>
              <a:t>Look into appointment of a </a:t>
            </a:r>
            <a:r>
              <a:rPr lang="en-GB" sz="1000" b="1" i="0" kern="1200" baseline="0" dirty="0" smtClean="0">
                <a:solidFill>
                  <a:schemeClr val="tx1"/>
                </a:solidFill>
                <a:latin typeface="+mn-lt"/>
                <a:ea typeface="+mn-ea"/>
                <a:cs typeface="+mn-cs"/>
              </a:rPr>
              <a:t>DPO</a:t>
            </a:r>
            <a:endParaRPr lang="en-GB" sz="1000" b="1" dirty="0" smtClean="0"/>
          </a:p>
          <a:p>
            <a:pPr>
              <a:buFont typeface="Arial" pitchFamily="34" charset="0"/>
              <a:buChar char="•"/>
            </a:pPr>
            <a:endParaRPr lang="en-GB" sz="1000"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54</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GB" sz="1000" b="1" dirty="0" smtClean="0"/>
              <a:t>Consent</a:t>
            </a:r>
          </a:p>
          <a:p>
            <a:pPr lvl="1">
              <a:buFont typeface="Arial" pitchFamily="34" charset="0"/>
              <a:buChar char="•"/>
            </a:pPr>
            <a:r>
              <a:rPr lang="en-GB" sz="1000" dirty="0" smtClean="0"/>
              <a:t> Check </a:t>
            </a:r>
            <a:r>
              <a:rPr lang="en-GB" sz="1000" b="1" dirty="0" smtClean="0">
                <a:solidFill>
                  <a:srgbClr val="CC0066"/>
                </a:solidFill>
              </a:rPr>
              <a:t>current and existing procedures </a:t>
            </a:r>
            <a:r>
              <a:rPr lang="en-GB" sz="1000" dirty="0" smtClean="0"/>
              <a:t>for obtaining/updating consent in the organisation – this includes how consent is sought, recorded and managed </a:t>
            </a:r>
            <a:r>
              <a:rPr lang="en-GB" sz="1000" b="1" dirty="0" smtClean="0">
                <a:solidFill>
                  <a:srgbClr val="CC0066"/>
                </a:solidFill>
              </a:rPr>
              <a:t>(as discussed earlier)</a:t>
            </a:r>
            <a:r>
              <a:rPr lang="en-GB" sz="1000" b="1" baseline="0" dirty="0" smtClean="0">
                <a:solidFill>
                  <a:srgbClr val="CC0066"/>
                </a:solidFill>
              </a:rPr>
              <a:t> </a:t>
            </a:r>
            <a:endParaRPr lang="en-GB" sz="1000" dirty="0" smtClean="0"/>
          </a:p>
          <a:p>
            <a:pPr lvl="1">
              <a:buFont typeface="Arial" pitchFamily="34" charset="0"/>
              <a:buChar char="•"/>
            </a:pPr>
            <a:r>
              <a:rPr lang="en-GB" sz="1000" dirty="0" smtClean="0"/>
              <a:t> Consider the </a:t>
            </a:r>
            <a:r>
              <a:rPr lang="en-GB" sz="1000" b="1" dirty="0" smtClean="0">
                <a:solidFill>
                  <a:srgbClr val="CC0066"/>
                </a:solidFill>
              </a:rPr>
              <a:t>services offered </a:t>
            </a:r>
            <a:r>
              <a:rPr lang="en-GB" sz="1000" dirty="0" smtClean="0"/>
              <a:t>which require consent to process data</a:t>
            </a:r>
          </a:p>
          <a:p>
            <a:pPr lvl="2">
              <a:buFont typeface="Arial" pitchFamily="34" charset="0"/>
              <a:buChar char="•"/>
            </a:pPr>
            <a:r>
              <a:rPr lang="en-GB" sz="1000" dirty="0" smtClean="0"/>
              <a:t> Services include providing a prescription delivery service or a repeat prescription management service, sending emails/text messages, nominating patients for the EPS and accessing SCR</a:t>
            </a:r>
          </a:p>
          <a:p>
            <a:pPr lvl="1">
              <a:buFont typeface="Arial" pitchFamily="34" charset="0"/>
              <a:buChar char="•"/>
            </a:pPr>
            <a:r>
              <a:rPr lang="en-GB" sz="1000" dirty="0" smtClean="0"/>
              <a:t> Be aware that inappropriate or invalid consent is </a:t>
            </a:r>
            <a:r>
              <a:rPr lang="en-GB" sz="1000" b="1" dirty="0" smtClean="0">
                <a:solidFill>
                  <a:srgbClr val="CC0066"/>
                </a:solidFill>
              </a:rPr>
              <a:t>not</a:t>
            </a:r>
            <a:r>
              <a:rPr lang="en-GB" sz="1000" dirty="0" smtClean="0"/>
              <a:t> a lawful basis for processing personal data</a:t>
            </a:r>
          </a:p>
        </p:txBody>
      </p:sp>
      <p:sp>
        <p:nvSpPr>
          <p:cNvPr id="4" name="Slide Number Placeholder 3"/>
          <p:cNvSpPr>
            <a:spLocks noGrp="1"/>
          </p:cNvSpPr>
          <p:nvPr>
            <p:ph type="sldNum" sz="quarter" idx="10"/>
          </p:nvPr>
        </p:nvSpPr>
        <p:spPr/>
        <p:txBody>
          <a:bodyPr/>
          <a:lstStyle/>
          <a:p>
            <a:fld id="{EC37C730-302A-4C29-8F9E-CF90918F49DC}" type="slidenum">
              <a:rPr lang="en-GB" smtClean="0"/>
              <a:pPr/>
              <a:t>55</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b="1" kern="1200" baseline="0" dirty="0" smtClean="0">
                <a:solidFill>
                  <a:schemeClr val="tx1"/>
                </a:solidFill>
                <a:latin typeface="+mn-lt"/>
                <a:ea typeface="+mn-ea"/>
                <a:cs typeface="+mn-cs"/>
              </a:rPr>
              <a:t>NPA support </a:t>
            </a:r>
          </a:p>
          <a:p>
            <a:r>
              <a:rPr lang="en-GB" sz="1200" kern="1200" baseline="0" dirty="0" smtClean="0">
                <a:solidFill>
                  <a:schemeClr val="tx1"/>
                </a:solidFill>
                <a:latin typeface="+mn-lt"/>
                <a:ea typeface="+mn-ea"/>
                <a:cs typeface="+mn-cs"/>
              </a:rPr>
              <a:t>The NPA have already developed suitable resources to support member and will continue to produce resources over the next few months to ensure appropriate implementation of the GDPR.</a:t>
            </a:r>
          </a:p>
          <a:p>
            <a:endParaRPr lang="en-GB" sz="1200" kern="1200" baseline="0" dirty="0" smtClean="0">
              <a:solidFill>
                <a:schemeClr val="tx1"/>
              </a:solidFill>
              <a:latin typeface="+mn-lt"/>
              <a:ea typeface="+mn-ea"/>
              <a:cs typeface="+mn-cs"/>
            </a:endParaRPr>
          </a:p>
          <a:p>
            <a:pPr>
              <a:buNone/>
            </a:pPr>
            <a:r>
              <a:rPr lang="en-GB" sz="1200" b="1" dirty="0" smtClean="0">
                <a:solidFill>
                  <a:schemeClr val="tx1"/>
                </a:solidFill>
              </a:rPr>
              <a:t>Currently available</a:t>
            </a:r>
          </a:p>
          <a:p>
            <a:r>
              <a:rPr lang="en-GB" sz="1200" dirty="0" smtClean="0">
                <a:solidFill>
                  <a:schemeClr val="tx1"/>
                </a:solidFill>
              </a:rPr>
              <a:t>Brief overview of GDPR</a:t>
            </a:r>
          </a:p>
          <a:p>
            <a:r>
              <a:rPr lang="en-GB" sz="1200" dirty="0" smtClean="0">
                <a:solidFill>
                  <a:schemeClr val="tx1"/>
                </a:solidFill>
              </a:rPr>
              <a:t>Consent – brief overview</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Individual</a:t>
            </a:r>
            <a:r>
              <a:rPr lang="en-GB" sz="1200" baseline="0" dirty="0" smtClean="0">
                <a:solidFill>
                  <a:schemeClr val="tx1"/>
                </a:solidFill>
              </a:rPr>
              <a:t> rights</a:t>
            </a:r>
            <a:r>
              <a:rPr lang="en-GB" sz="1200" dirty="0" smtClean="0">
                <a:solidFill>
                  <a:schemeClr val="tx1"/>
                </a:solidFill>
              </a:rPr>
              <a:t> – brief overview</a:t>
            </a:r>
          </a:p>
          <a:p>
            <a:pPr>
              <a:buNone/>
            </a:pPr>
            <a:endParaRPr lang="en-GB" sz="1200" b="1" dirty="0" smtClean="0">
              <a:solidFill>
                <a:srgbClr val="CC0066"/>
              </a:solidFill>
            </a:endParaRPr>
          </a:p>
          <a:p>
            <a:pPr>
              <a:buNone/>
            </a:pPr>
            <a:r>
              <a:rPr lang="en-GB" sz="1200" b="1" dirty="0" smtClean="0">
                <a:solidFill>
                  <a:srgbClr val="CC0066"/>
                </a:solidFill>
              </a:rPr>
              <a:t>Future NPA resources</a:t>
            </a:r>
          </a:p>
          <a:p>
            <a:r>
              <a:rPr lang="en-GB" sz="1200" dirty="0" smtClean="0"/>
              <a:t>Lawful basis of processing – brief overview</a:t>
            </a:r>
          </a:p>
          <a:p>
            <a:r>
              <a:rPr lang="en-GB" sz="1200" dirty="0" smtClean="0"/>
              <a:t>Records of processing activities – brief overview including data flow template</a:t>
            </a:r>
          </a:p>
          <a:p>
            <a:r>
              <a:rPr lang="en-GB" sz="1200" dirty="0" smtClean="0"/>
              <a:t>Data breaches – brief overview</a:t>
            </a:r>
          </a:p>
          <a:p>
            <a:r>
              <a:rPr lang="en-GB" sz="1200" dirty="0" smtClean="0"/>
              <a:t>Training manual for pharmacy support staff</a:t>
            </a:r>
          </a:p>
          <a:p>
            <a:endParaRPr lang="en-GB" sz="1200" kern="1200" baseline="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***It should be noted that the</a:t>
            </a:r>
            <a:r>
              <a:rPr lang="en-GB" sz="1200" b="1" kern="1200" baseline="0" dirty="0" smtClean="0">
                <a:solidFill>
                  <a:schemeClr val="tx1"/>
                </a:solidFill>
                <a:latin typeface="+mn-lt"/>
                <a:ea typeface="+mn-ea"/>
                <a:cs typeface="+mn-cs"/>
              </a:rPr>
              <a:t> NPA guidance relies heavily on </a:t>
            </a:r>
            <a:r>
              <a:rPr lang="en-GB" sz="1200" b="1" kern="1200" dirty="0" smtClean="0">
                <a:solidFill>
                  <a:schemeClr val="tx1"/>
                </a:solidFill>
                <a:latin typeface="+mn-lt"/>
                <a:ea typeface="+mn-ea"/>
                <a:cs typeface="+mn-cs"/>
              </a:rPr>
              <a:t>key dependencies producing</a:t>
            </a:r>
            <a:r>
              <a:rPr lang="en-GB" sz="1200" b="1" kern="1200" baseline="0" dirty="0" smtClean="0">
                <a:solidFill>
                  <a:schemeClr val="tx1"/>
                </a:solidFill>
                <a:latin typeface="+mn-lt"/>
                <a:ea typeface="+mn-ea"/>
                <a:cs typeface="+mn-cs"/>
              </a:rPr>
              <a:t> guidance,</a:t>
            </a:r>
            <a:r>
              <a:rPr lang="en-GB" sz="1200" b="1" kern="1200" dirty="0" smtClean="0">
                <a:solidFill>
                  <a:schemeClr val="tx1"/>
                </a:solidFill>
                <a:latin typeface="+mn-lt"/>
                <a:ea typeface="+mn-ea"/>
                <a:cs typeface="+mn-cs"/>
              </a:rPr>
              <a:t> (as</a:t>
            </a:r>
            <a:r>
              <a:rPr lang="en-GB" sz="1200" b="1" kern="1200" baseline="0" dirty="0" smtClean="0">
                <a:solidFill>
                  <a:schemeClr val="tx1"/>
                </a:solidFill>
                <a:latin typeface="+mn-lt"/>
                <a:ea typeface="+mn-ea"/>
                <a:cs typeface="+mn-cs"/>
              </a:rPr>
              <a:t> previously outlined) </a:t>
            </a:r>
            <a:r>
              <a:rPr lang="mr-IN" sz="1200" b="1" kern="1200" baseline="0" dirty="0" smtClean="0">
                <a:solidFill>
                  <a:schemeClr val="tx1"/>
                </a:solidFill>
                <a:latin typeface="+mn-lt"/>
                <a:ea typeface="+mn-ea"/>
                <a:cs typeface="+mn-cs"/>
              </a:rPr>
              <a:t>–</a:t>
            </a:r>
            <a:r>
              <a:rPr lang="en-GB" sz="1200" b="1" kern="1200" baseline="0" dirty="0" smtClean="0">
                <a:solidFill>
                  <a:schemeClr val="tx1"/>
                </a:solidFill>
                <a:latin typeface="+mn-lt"/>
                <a:ea typeface="+mn-ea"/>
                <a:cs typeface="+mn-cs"/>
              </a:rPr>
              <a:t> which may result in changes to existing/future resources***</a:t>
            </a:r>
            <a:endParaRPr lang="en-GB" sz="1200" b="1" dirty="0"/>
          </a:p>
        </p:txBody>
      </p:sp>
      <p:sp>
        <p:nvSpPr>
          <p:cNvPr id="4" name="Slide Number Placeholder 3"/>
          <p:cNvSpPr>
            <a:spLocks noGrp="1"/>
          </p:cNvSpPr>
          <p:nvPr>
            <p:ph type="sldNum" sz="quarter" idx="10"/>
          </p:nvPr>
        </p:nvSpPr>
        <p:spPr/>
        <p:txBody>
          <a:bodyPr/>
          <a:lstStyle/>
          <a:p>
            <a:fld id="{EC37C730-302A-4C29-8F9E-CF90918F49DC}" type="slidenum">
              <a:rPr lang="en-GB" smtClean="0"/>
              <a:pPr/>
              <a:t>56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All</a:t>
            </a:r>
            <a:r>
              <a:rPr lang="en-GB" baseline="0" dirty="0" smtClean="0"/>
              <a:t> </a:t>
            </a:r>
            <a:r>
              <a:rPr lang="en-GB" baseline="0" dirty="0" err="1" smtClean="0"/>
              <a:t>GPhC</a:t>
            </a:r>
            <a:r>
              <a:rPr lang="en-GB" baseline="0" dirty="0" smtClean="0"/>
              <a:t> registered pharmacy professionals (pharmacists and technicians) must undertake the revalidation framework in order to remain on the </a:t>
            </a:r>
            <a:r>
              <a:rPr lang="en-GB" baseline="0" dirty="0" err="1" smtClean="0"/>
              <a:t>GPhC</a:t>
            </a:r>
            <a:r>
              <a:rPr lang="en-GB" baseline="0" dirty="0" smtClean="0"/>
              <a:t> register</a:t>
            </a:r>
          </a:p>
          <a:p>
            <a:pPr>
              <a:buFont typeface="Arial" pitchFamily="34" charset="0"/>
              <a:buChar char="•"/>
            </a:pPr>
            <a:endParaRPr lang="en-GB" baseline="0" dirty="0" smtClean="0"/>
          </a:p>
          <a:p>
            <a:pPr>
              <a:buFont typeface="Arial" pitchFamily="34" charset="0"/>
              <a:buChar char="•"/>
            </a:pPr>
            <a:r>
              <a:rPr lang="en-GB" dirty="0" smtClean="0"/>
              <a:t>This includes those working</a:t>
            </a:r>
            <a:r>
              <a:rPr lang="en-GB" baseline="0" dirty="0" smtClean="0"/>
              <a:t> part-time, working in roles that are not patient facing or living or working outside of the UK</a:t>
            </a:r>
          </a:p>
          <a:p>
            <a:pPr>
              <a:buFont typeface="Arial" pitchFamily="34" charset="0"/>
              <a:buChar char="•"/>
            </a:pPr>
            <a:endParaRPr lang="en-GB" baseline="0" dirty="0" smtClean="0"/>
          </a:p>
          <a:p>
            <a:pPr>
              <a:buFont typeface="Arial" pitchFamily="34" charset="0"/>
              <a:buChar char="•"/>
            </a:pPr>
            <a:r>
              <a:rPr lang="en-GB" baseline="0" dirty="0" smtClean="0"/>
              <a:t>The revalidation framework does not apply to pre-registration students – there are proposals in place for pre-</a:t>
            </a:r>
            <a:r>
              <a:rPr lang="en-GB" baseline="0" dirty="0" err="1" smtClean="0"/>
              <a:t>regs</a:t>
            </a:r>
            <a:r>
              <a:rPr lang="en-GB" baseline="0" dirty="0" smtClean="0"/>
              <a:t> to receive dummy log in details to allow them to practice completing entries</a:t>
            </a:r>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b="1" dirty="0" smtClean="0"/>
              <a:t>Advisory group </a:t>
            </a:r>
            <a:r>
              <a:rPr lang="en-GB" dirty="0" smtClean="0"/>
              <a:t>-</a:t>
            </a:r>
            <a:r>
              <a:rPr lang="en-GB" baseline="0" dirty="0" smtClean="0"/>
              <a:t> </a:t>
            </a:r>
            <a:r>
              <a:rPr lang="en-GB" sz="1200" b="0" i="0" kern="1200" dirty="0" smtClean="0">
                <a:solidFill>
                  <a:schemeClr val="tx1"/>
                </a:solidFill>
                <a:latin typeface="Arial" charset="0"/>
                <a:ea typeface="+mn-ea"/>
                <a:cs typeface="+mn-cs"/>
              </a:rPr>
              <a:t>The purpose of the group was to advise and provide feedback on the development work and the proposals. The group included representatives of pharmacy professionals and a patient representative, and worked together at regular workshops to steer all aspects of the work. The advisory group was vital to the development of the proposals and their insights have significantly altered the proposals over the course of the development programme.</a:t>
            </a:r>
          </a:p>
          <a:p>
            <a:endParaRPr lang="en-GB" sz="1200" b="0" i="0" kern="1200" dirty="0" smtClean="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b="1" dirty="0" smtClean="0"/>
              <a:t>Letters sent out</a:t>
            </a:r>
            <a:r>
              <a:rPr lang="en-GB" b="1" baseline="0" dirty="0" smtClean="0"/>
              <a:t> in April </a:t>
            </a:r>
            <a:r>
              <a:rPr lang="en-GB" baseline="0" dirty="0" smtClean="0"/>
              <a:t>– will contain your unique PIN number, you will need to set up your account on the new portal system – if you have not received </a:t>
            </a:r>
            <a:r>
              <a:rPr lang="en-GB" baseline="0" smtClean="0"/>
              <a:t>this letter call the GPhC</a:t>
            </a:r>
            <a:endParaRPr lang="en-GB" baseline="0" dirty="0" smtClean="0"/>
          </a:p>
          <a:p>
            <a:endParaRPr lang="en-GB" baseline="0" dirty="0" smtClean="0"/>
          </a:p>
          <a:p>
            <a:endParaRPr lang="en-GB" baseline="0" dirty="0" smtClean="0"/>
          </a:p>
          <a:p>
            <a:endParaRPr lang="en-GB" baseline="0" dirty="0" smtClean="0"/>
          </a:p>
          <a:p>
            <a:r>
              <a:rPr lang="en-GB" baseline="0" dirty="0" smtClean="0"/>
              <a:t>CPDs on </a:t>
            </a:r>
          </a:p>
          <a:p>
            <a:endParaRPr lang="en-GB" dirty="0"/>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sz="1200" dirty="0" smtClean="0"/>
              <a:t>When your renewal window opens on 1</a:t>
            </a:r>
            <a:r>
              <a:rPr lang="en-GB" sz="1200" baseline="30000" dirty="0" smtClean="0"/>
              <a:t>st</a:t>
            </a:r>
            <a:r>
              <a:rPr lang="en-GB" sz="1200" dirty="0" smtClean="0"/>
              <a:t> August 2018, you can submit your 4 CPDs prior</a:t>
            </a:r>
            <a:r>
              <a:rPr lang="en-GB" sz="1200" baseline="0" dirty="0" smtClean="0"/>
              <a:t> to paying the fees</a:t>
            </a:r>
            <a:endParaRPr lang="en-GB" sz="1200" b="1" i="0" kern="1200" dirty="0" smtClean="0">
              <a:solidFill>
                <a:schemeClr val="tx1"/>
              </a:solidFill>
              <a:latin typeface="Arial" charset="0"/>
              <a:ea typeface="+mn-ea"/>
              <a:cs typeface="+mn-cs"/>
            </a:endParaRPr>
          </a:p>
          <a:p>
            <a:pPr>
              <a:buFont typeface="Arial" pitchFamily="34" charset="0"/>
              <a:buNone/>
            </a:pPr>
            <a:endParaRPr lang="en-GB" sz="1200" b="1" i="0" kern="1200" dirty="0" smtClean="0">
              <a:solidFill>
                <a:schemeClr val="tx1"/>
              </a:solidFill>
              <a:latin typeface="Arial" charset="0"/>
              <a:ea typeface="+mn-ea"/>
              <a:cs typeface="+mn-cs"/>
            </a:endParaRPr>
          </a:p>
          <a:p>
            <a:pPr>
              <a:buFont typeface="Arial" pitchFamily="34" charset="0"/>
              <a:buNone/>
            </a:pPr>
            <a:r>
              <a:rPr lang="en-GB" sz="1200" b="1" i="0" kern="1200" dirty="0" smtClean="0">
                <a:solidFill>
                  <a:schemeClr val="tx1"/>
                </a:solidFill>
                <a:latin typeface="Arial" charset="0"/>
                <a:ea typeface="+mn-ea"/>
                <a:cs typeface="+mn-cs"/>
              </a:rPr>
              <a:t>Each registrant</a:t>
            </a:r>
            <a:r>
              <a:rPr lang="en-GB" sz="1200" b="1" i="0" kern="1200" baseline="0" dirty="0" smtClean="0">
                <a:solidFill>
                  <a:schemeClr val="tx1"/>
                </a:solidFill>
                <a:latin typeface="Arial" charset="0"/>
                <a:ea typeface="+mn-ea"/>
                <a:cs typeface="+mn-cs"/>
              </a:rPr>
              <a:t> will be sent a personal timeline on exactly what they are required to complete in 2018 as part of their renewal</a:t>
            </a:r>
          </a:p>
          <a:p>
            <a:pPr>
              <a:buFont typeface="Arial" pitchFamily="34" charset="0"/>
              <a:buNone/>
            </a:pPr>
            <a:endParaRPr lang="en-GB" sz="1200" b="0" i="0" kern="1200" baseline="0" dirty="0" smtClean="0">
              <a:solidFill>
                <a:schemeClr val="tx1"/>
              </a:solidFill>
              <a:latin typeface="Arial" charset="0"/>
              <a:ea typeface="+mn-ea"/>
              <a:cs typeface="+mn-cs"/>
            </a:endParaRPr>
          </a:p>
          <a:p>
            <a:pPr>
              <a:buFont typeface="Arial" pitchFamily="34" charset="0"/>
              <a:buNone/>
            </a:pPr>
            <a:endParaRPr lang="en-GB" sz="1200" b="0" i="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EB2C883-6942-4F38-9A2F-AC7FD3D0A0D7}"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237312"/>
            <a:ext cx="2133600" cy="365125"/>
          </a:xfrm>
        </p:spPr>
        <p:txBody>
          <a:bodyPr/>
          <a:lstStyle/>
          <a:p>
            <a:fld id="{60A8B596-0225-4738-8342-D30261FF55AA}" type="datetimeFigureOut">
              <a:rPr lang="en-GB" smtClean="0"/>
              <a:pPr/>
              <a:t>13/03/18</a:t>
            </a:fld>
            <a:endParaRPr lang="en-GB"/>
          </a:p>
        </p:txBody>
      </p:sp>
      <p:sp>
        <p:nvSpPr>
          <p:cNvPr id="6" name="Slide Number Placeholder 5"/>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A8B596-0225-4738-8342-D30261FF55AA}" type="datetimeFigureOut">
              <a:rPr lang="en-GB" smtClean="0"/>
              <a:pPr/>
              <a:t>13/03/18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A8B596-0225-4738-8342-D30261FF55AA}" type="datetimeFigureOut">
              <a:rPr lang="en-GB" smtClean="0"/>
              <a:pPr/>
              <a:t>13/03/18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A8B596-0225-4738-8342-D30261FF55AA}" type="datetimeFigureOut">
              <a:rPr lang="en-GB" smtClean="0"/>
              <a:pPr/>
              <a:t>13/03/18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A8B596-0225-4738-8342-D30261FF55AA}" type="datetimeFigureOut">
              <a:rPr lang="en-GB" smtClean="0"/>
              <a:pPr/>
              <a:t>13/03/18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A8B596-0225-4738-8342-D30261FF55AA}" type="datetimeFigureOut">
              <a:rPr lang="en-GB" smtClean="0"/>
              <a:pPr/>
              <a:t>13/03/18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8B596-0225-4738-8342-D30261FF55AA}" type="datetimeFigureOut">
              <a:rPr lang="en-GB" smtClean="0"/>
              <a:pPr/>
              <a:t>13/03/18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A8B596-0225-4738-8342-D30261FF55AA}" type="datetimeFigureOut">
              <a:rPr lang="en-GB" smtClean="0"/>
              <a:pPr/>
              <a:t>13/03/18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A8B596-0225-4738-8342-D30261FF55AA}" type="datetimeFigureOut">
              <a:rPr lang="en-GB" smtClean="0"/>
              <a:pPr/>
              <a:t>13/03/18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A8B596-0225-4738-8342-D30261FF55AA}" type="datetimeFigureOut">
              <a:rPr lang="en-GB" smtClean="0"/>
              <a:pPr/>
              <a:t>13/03/18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8B596-0225-4738-8342-D30261FF55AA}" type="datetimeFigureOut">
              <a:rPr lang="en-GB" smtClean="0"/>
              <a:pPr/>
              <a:t>13/03/18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8B596-0225-4738-8342-D30261FF55AA}" type="datetimeFigureOut">
              <a:rPr lang="en-GB" smtClean="0"/>
              <a:pPr/>
              <a:t>13/03/18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8B596-0225-4738-8342-D30261FF55AA}" type="datetimeFigureOut">
              <a:rPr lang="en-GB" smtClean="0"/>
              <a:pPr/>
              <a:t>13/03/18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C4138-A695-417B-AFA0-FA644AA7600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8B596-0225-4738-8342-D30261FF55AA}" type="datetimeFigureOut">
              <a:rPr lang="en-GB" smtClean="0"/>
              <a:pPr/>
              <a:t>13/03/18</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C4138-A695-417B-AFA0-FA644AA7600A}" type="slidenum">
              <a:rPr lang="en-GB" smtClean="0"/>
              <a:pPr/>
              <a:t>‹#›</a:t>
            </a:fld>
            <a:endParaRPr lang="en-GB"/>
          </a:p>
        </p:txBody>
      </p:sp>
      <p:pic>
        <p:nvPicPr>
          <p:cNvPr id="9" name="Picture 8" descr="NPA Blue Curve_line"/>
          <p:cNvPicPr>
            <a:picLocks noChangeAspect="1" noChangeArrowheads="1"/>
          </p:cNvPicPr>
          <p:nvPr userDrawn="1"/>
        </p:nvPicPr>
        <p:blipFill>
          <a:blip r:embed="rId15" cstate="print"/>
          <a:srcRect/>
          <a:stretch>
            <a:fillRect/>
          </a:stretch>
        </p:blipFill>
        <p:spPr bwMode="auto">
          <a:xfrm>
            <a:off x="0" y="5589240"/>
            <a:ext cx="9144000" cy="732367"/>
          </a:xfrm>
          <a:prstGeom prst="rect">
            <a:avLst/>
          </a:prstGeom>
          <a:noFill/>
          <a:ln w="9525">
            <a:noFill/>
            <a:miter lim="800000"/>
            <a:headEnd/>
            <a:tailEnd/>
          </a:ln>
        </p:spPr>
      </p:pic>
      <p:pic>
        <p:nvPicPr>
          <p:cNvPr id="8" name="Picture 9" descr="npa-full-colour-logo"/>
          <p:cNvPicPr>
            <a:picLocks noChangeAspect="1" noChangeArrowheads="1"/>
          </p:cNvPicPr>
          <p:nvPr userDrawn="1"/>
        </p:nvPicPr>
        <p:blipFill>
          <a:blip r:embed="rId16" cstate="print"/>
          <a:srcRect b="5263"/>
          <a:stretch>
            <a:fillRect/>
          </a:stretch>
        </p:blipFill>
        <p:spPr bwMode="auto">
          <a:xfrm>
            <a:off x="6876256" y="5805264"/>
            <a:ext cx="1872208" cy="936104"/>
          </a:xfrm>
          <a:prstGeom prst="rect">
            <a:avLst/>
          </a:prstGeom>
          <a:noFill/>
          <a:ln w="9525">
            <a:noFill/>
            <a:miter lim="800000"/>
            <a:headEnd/>
            <a:tailEnd/>
          </a:ln>
        </p:spPr>
      </p:pic>
      <p:pic>
        <p:nvPicPr>
          <p:cNvPr id="7" name="Picture 11" descr="X:\Communications Directorate\Nicks Dropfolder Mac to PC\Your NPA represents.jpg"/>
          <p:cNvPicPr>
            <a:picLocks noChangeAspect="1" noChangeArrowheads="1"/>
          </p:cNvPicPr>
          <p:nvPr userDrawn="1"/>
        </p:nvPicPr>
        <p:blipFill>
          <a:blip r:embed="rId17" cstate="print"/>
          <a:srcRect/>
          <a:stretch>
            <a:fillRect/>
          </a:stretch>
        </p:blipFill>
        <p:spPr bwMode="auto">
          <a:xfrm>
            <a:off x="634579" y="5949280"/>
            <a:ext cx="3649390" cy="75572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1470025"/>
          </a:xfrm>
        </p:spPr>
        <p:txBody>
          <a:bodyPr>
            <a:normAutofit fontScale="90000"/>
          </a:bodyPr>
          <a:lstStyle/>
          <a:p>
            <a:r>
              <a:rPr lang="en-GB" dirty="0" smtClean="0">
                <a:solidFill>
                  <a:srgbClr val="0085BF"/>
                </a:solidFill>
              </a:rPr>
              <a:t/>
            </a:r>
            <a:br>
              <a:rPr lang="en-GB" dirty="0" smtClean="0">
                <a:solidFill>
                  <a:srgbClr val="0085BF"/>
                </a:solidFill>
              </a:rPr>
            </a:br>
            <a:r>
              <a:rPr lang="en-GB" dirty="0" smtClean="0">
                <a:solidFill>
                  <a:srgbClr val="0085BF"/>
                </a:solidFill>
              </a:rPr>
              <a:t>Hot topics in pharmacy: </a:t>
            </a:r>
            <a:r>
              <a:rPr lang="en-GB" sz="6600" b="1" dirty="0" smtClean="0">
                <a:solidFill>
                  <a:srgbClr val="0085BF"/>
                </a:solidFill>
              </a:rPr>
              <a:t>Revalidation and GDPR</a:t>
            </a:r>
            <a:endParaRPr lang="en-GB" sz="6600" b="1" dirty="0">
              <a:solidFill>
                <a:srgbClr val="0085BF"/>
              </a:solidFill>
            </a:endParaRPr>
          </a:p>
        </p:txBody>
      </p:sp>
      <p:sp>
        <p:nvSpPr>
          <p:cNvPr id="3" name="Subtitle 2"/>
          <p:cNvSpPr>
            <a:spLocks noGrp="1"/>
          </p:cNvSpPr>
          <p:nvPr>
            <p:ph type="subTitle" idx="1"/>
          </p:nvPr>
        </p:nvSpPr>
        <p:spPr>
          <a:xfrm>
            <a:off x="1331640" y="3284984"/>
            <a:ext cx="6400800" cy="1487016"/>
          </a:xfrm>
        </p:spPr>
        <p:txBody>
          <a:bodyPr>
            <a:normAutofit fontScale="92500" lnSpcReduction="10000"/>
          </a:bodyPr>
          <a:lstStyle/>
          <a:p>
            <a:r>
              <a:rPr lang="en-GB" b="1" dirty="0" smtClean="0">
                <a:solidFill>
                  <a:schemeClr val="tx1"/>
                </a:solidFill>
              </a:rPr>
              <a:t>Leyla Hannbeck </a:t>
            </a:r>
            <a:r>
              <a:rPr lang="en-GB" sz="2000" dirty="0" smtClean="0">
                <a:solidFill>
                  <a:schemeClr val="tx1"/>
                </a:solidFill>
              </a:rPr>
              <a:t>MRPharmS, MBA, MSc, MA</a:t>
            </a:r>
          </a:p>
          <a:p>
            <a:r>
              <a:rPr lang="en-GB" b="1" dirty="0" smtClean="0">
                <a:solidFill>
                  <a:schemeClr val="tx1"/>
                </a:solidFill>
              </a:rPr>
              <a:t>NPA Chief Pharmacist and Director of Pharmacy</a:t>
            </a:r>
            <a:endParaRPr lang="en-GB" b="1" dirty="0">
              <a:solidFill>
                <a:schemeClr val="tx1"/>
              </a:solidFill>
            </a:endParaRPr>
          </a:p>
        </p:txBody>
      </p:sp>
      <p:sp>
        <p:nvSpPr>
          <p:cNvPr id="1026" name="AutoShape 2" descr="Image result for gdpr creative commons"/>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store\Hollie Ryder$\config\Desktop\cpd_cycle.jpg"/>
          <p:cNvPicPr/>
          <p:nvPr/>
        </p:nvPicPr>
        <p:blipFill>
          <a:blip r:embed="rId3" cstate="print"/>
          <a:srcRect/>
          <a:stretch>
            <a:fillRect/>
          </a:stretch>
        </p:blipFill>
        <p:spPr bwMode="auto">
          <a:xfrm>
            <a:off x="3995936" y="2276872"/>
            <a:ext cx="5148064" cy="3456384"/>
          </a:xfrm>
          <a:prstGeom prst="rect">
            <a:avLst/>
          </a:prstGeom>
          <a:noFill/>
          <a:ln w="9525">
            <a:noFill/>
            <a:miter lim="800000"/>
            <a:headEnd/>
            <a:tailEnd/>
          </a:ln>
        </p:spPr>
      </p:pic>
      <p:sp>
        <p:nvSpPr>
          <p:cNvPr id="2" name="Title 1"/>
          <p:cNvSpPr>
            <a:spLocks noGrp="1"/>
          </p:cNvSpPr>
          <p:nvPr>
            <p:ph type="title"/>
          </p:nvPr>
        </p:nvSpPr>
        <p:spPr/>
        <p:txBody>
          <a:bodyPr/>
          <a:lstStyle/>
          <a:p>
            <a:r>
              <a:rPr lang="en-GB" b="1" dirty="0" smtClean="0">
                <a:solidFill>
                  <a:srgbClr val="0070C0"/>
                </a:solidFill>
              </a:rPr>
              <a:t>CPD records</a:t>
            </a:r>
            <a:endParaRPr lang="en-GB" b="1" dirty="0">
              <a:solidFill>
                <a:srgbClr val="0070C0"/>
              </a:solidFill>
            </a:endParaRPr>
          </a:p>
        </p:txBody>
      </p:sp>
      <p:sp>
        <p:nvSpPr>
          <p:cNvPr id="3" name="Content Placeholder 2"/>
          <p:cNvSpPr>
            <a:spLocks noGrp="1"/>
          </p:cNvSpPr>
          <p:nvPr>
            <p:ph idx="1"/>
          </p:nvPr>
        </p:nvSpPr>
        <p:spPr>
          <a:xfrm>
            <a:off x="0" y="1340768"/>
            <a:ext cx="8686800" cy="4785395"/>
          </a:xfrm>
        </p:spPr>
        <p:txBody>
          <a:bodyPr/>
          <a:lstStyle/>
          <a:p>
            <a:r>
              <a:rPr lang="en-GB" dirty="0" smtClean="0"/>
              <a:t>Each year, pharmacists and pharmacy technicians must submit </a:t>
            </a:r>
            <a:r>
              <a:rPr lang="en-GB" b="1" dirty="0" smtClean="0">
                <a:solidFill>
                  <a:srgbClr val="FF0000"/>
                </a:solidFill>
              </a:rPr>
              <a:t>four</a:t>
            </a:r>
            <a:r>
              <a:rPr lang="en-GB" dirty="0" smtClean="0"/>
              <a:t> CPD entries</a:t>
            </a:r>
          </a:p>
          <a:p>
            <a:pPr lvl="1">
              <a:buFont typeface="Courier New" pitchFamily="49" charset="0"/>
              <a:buChar char="o"/>
            </a:pPr>
            <a:r>
              <a:rPr lang="en-GB" dirty="0" smtClean="0"/>
              <a:t>At least </a:t>
            </a:r>
            <a:r>
              <a:rPr lang="en-GB" b="1" dirty="0" smtClean="0">
                <a:solidFill>
                  <a:srgbClr val="FF0000"/>
                </a:solidFill>
              </a:rPr>
              <a:t>two</a:t>
            </a:r>
            <a:r>
              <a:rPr lang="en-GB" dirty="0" smtClean="0"/>
              <a:t> must be </a:t>
            </a:r>
          </a:p>
          <a:p>
            <a:pPr lvl="1">
              <a:buNone/>
            </a:pPr>
            <a:r>
              <a:rPr lang="en-GB" dirty="0" smtClean="0"/>
              <a:t>planned learning </a:t>
            </a:r>
          </a:p>
          <a:p>
            <a:pPr lvl="1">
              <a:buNone/>
            </a:pPr>
            <a:r>
              <a:rPr lang="en-GB" dirty="0" smtClean="0"/>
              <a:t>activities</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892480" cy="1224136"/>
          </a:xfrm>
        </p:spPr>
        <p:txBody>
          <a:bodyPr/>
          <a:lstStyle/>
          <a:p>
            <a:r>
              <a:rPr lang="en-GB" sz="3200" b="1" dirty="0" smtClean="0">
                <a:solidFill>
                  <a:srgbClr val="0070C0"/>
                </a:solidFill>
              </a:rPr>
              <a:t>Top tips for completing revalidation records: CPD</a:t>
            </a:r>
            <a:endParaRPr lang="en-GB" sz="3200" b="1" dirty="0">
              <a:solidFill>
                <a:srgbClr val="0070C0"/>
              </a:solidFill>
            </a:endParaRPr>
          </a:p>
        </p:txBody>
      </p:sp>
      <p:sp>
        <p:nvSpPr>
          <p:cNvPr id="3" name="Content Placeholder 2"/>
          <p:cNvSpPr>
            <a:spLocks noGrp="1"/>
          </p:cNvSpPr>
          <p:nvPr>
            <p:ph idx="1"/>
          </p:nvPr>
        </p:nvSpPr>
        <p:spPr>
          <a:xfrm>
            <a:off x="0" y="1268760"/>
            <a:ext cx="9144000" cy="4857403"/>
          </a:xfrm>
        </p:spPr>
        <p:txBody>
          <a:bodyPr/>
          <a:lstStyle/>
          <a:p>
            <a:pPr>
              <a:buFont typeface="Wingdings" pitchFamily="2" charset="2"/>
              <a:buChar char="ü"/>
            </a:pPr>
            <a:r>
              <a:rPr lang="en-GB" sz="2600" dirty="0" smtClean="0"/>
              <a:t>Include a specific learning objective </a:t>
            </a:r>
          </a:p>
          <a:p>
            <a:pPr>
              <a:buFont typeface="Wingdings" pitchFamily="2" charset="2"/>
              <a:buChar char="ü"/>
            </a:pPr>
            <a:r>
              <a:rPr lang="en-GB" sz="2600" dirty="0" smtClean="0"/>
              <a:t>Make it clear how the learning is relevant to your role</a:t>
            </a:r>
          </a:p>
          <a:p>
            <a:pPr>
              <a:buFont typeface="Wingdings" pitchFamily="2" charset="2"/>
              <a:buChar char="ü"/>
            </a:pPr>
            <a:r>
              <a:rPr lang="en-GB" sz="2600" dirty="0" smtClean="0"/>
              <a:t>Explain how the learning will affect individuals using your services</a:t>
            </a:r>
          </a:p>
          <a:p>
            <a:pPr>
              <a:buFont typeface="Wingdings" pitchFamily="2" charset="2"/>
              <a:buChar char="ü"/>
            </a:pPr>
            <a:r>
              <a:rPr lang="en-GB" sz="2600" dirty="0" smtClean="0"/>
              <a:t>Describe learning activities</a:t>
            </a:r>
          </a:p>
          <a:p>
            <a:pPr>
              <a:buFont typeface="Wingdings" pitchFamily="2" charset="2"/>
              <a:buChar char="ü"/>
            </a:pPr>
            <a:r>
              <a:rPr lang="en-GB" sz="2600" dirty="0" smtClean="0"/>
              <a:t>Explain how the learning has been applied</a:t>
            </a:r>
          </a:p>
          <a:p>
            <a:pPr>
              <a:buFont typeface="Wingdings" pitchFamily="2" charset="2"/>
              <a:buChar char="ü"/>
            </a:pPr>
            <a:r>
              <a:rPr lang="en-GB" sz="2600" dirty="0" smtClean="0"/>
              <a:t>Provide examples of the benefits of the learning to service users</a:t>
            </a:r>
          </a:p>
          <a:p>
            <a:pPr>
              <a:buFont typeface="Wingdings" pitchFamily="2" charset="2"/>
              <a:buChar char="ü"/>
            </a:pPr>
            <a:r>
              <a:rPr lang="en-GB" sz="2600" dirty="0" smtClean="0"/>
              <a:t>Provide any feedback or evidence</a:t>
            </a:r>
          </a:p>
          <a:p>
            <a:pPr>
              <a:buFont typeface="Wingdings" pitchFamily="2" charset="2"/>
              <a:buChar char="ü"/>
            </a:pPr>
            <a:r>
              <a:rPr lang="en-GB" sz="2600" dirty="0" smtClean="0"/>
              <a:t>Include any next steps</a:t>
            </a:r>
          </a:p>
          <a:p>
            <a:pPr>
              <a:buFont typeface="Wingdings" pitchFamily="2" charset="2"/>
              <a:buChar char="ü"/>
            </a:pPr>
            <a:endParaRPr lang="en-GB" dirty="0"/>
          </a:p>
        </p:txBody>
      </p:sp>
      <p:pic>
        <p:nvPicPr>
          <p:cNvPr id="27649" name="Picture 1" descr="\\filestore\Keeya Mehta$\config\Desktop\top tips.png"/>
          <p:cNvPicPr>
            <a:picLocks noChangeAspect="1" noChangeArrowheads="1"/>
          </p:cNvPicPr>
          <p:nvPr/>
        </p:nvPicPr>
        <p:blipFill>
          <a:blip r:embed="rId3" cstate="print"/>
          <a:srcRect/>
          <a:stretch>
            <a:fillRect/>
          </a:stretch>
        </p:blipFill>
        <p:spPr bwMode="auto">
          <a:xfrm>
            <a:off x="6057900" y="4437112"/>
            <a:ext cx="2786990" cy="134188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GB" dirty="0" err="1" smtClean="0">
                <a:solidFill>
                  <a:srgbClr val="0070C0"/>
                </a:solidFill>
              </a:rPr>
              <a:t>Leyla’s</a:t>
            </a:r>
            <a:r>
              <a:rPr lang="en-GB" dirty="0" smtClean="0">
                <a:solidFill>
                  <a:srgbClr val="0070C0"/>
                </a:solidFill>
              </a:rPr>
              <a:t> CPD – </a:t>
            </a:r>
            <a:r>
              <a:rPr lang="en-GB" dirty="0" smtClean="0">
                <a:solidFill>
                  <a:srgbClr val="C00000"/>
                </a:solidFill>
              </a:rPr>
              <a:t>planned</a:t>
            </a:r>
            <a:endParaRPr lang="en-GB" dirty="0"/>
          </a:p>
        </p:txBody>
      </p:sp>
      <p:sp>
        <p:nvSpPr>
          <p:cNvPr id="3" name="Content Placeholder 2"/>
          <p:cNvSpPr>
            <a:spLocks noGrp="1"/>
          </p:cNvSpPr>
          <p:nvPr>
            <p:ph idx="1"/>
          </p:nvPr>
        </p:nvSpPr>
        <p:spPr>
          <a:xfrm>
            <a:off x="0" y="980728"/>
            <a:ext cx="9144000" cy="5145435"/>
          </a:xfrm>
        </p:spPr>
        <p:txBody>
          <a:bodyPr/>
          <a:lstStyle/>
          <a:p>
            <a:r>
              <a:rPr lang="en-GB" sz="2000" b="1" dirty="0" smtClean="0">
                <a:solidFill>
                  <a:srgbClr val="0070C0"/>
                </a:solidFill>
              </a:rPr>
              <a:t>What are you planning to learn?</a:t>
            </a:r>
          </a:p>
          <a:p>
            <a:pPr lvl="0"/>
            <a:r>
              <a:rPr lang="en-GB" sz="1700" i="1" dirty="0" smtClean="0"/>
              <a:t>The new legislation surrounding schools obtaining adrenaline auto-injectors from 1 October 2017</a:t>
            </a:r>
            <a:endParaRPr lang="en-GB" sz="1700" dirty="0" smtClean="0"/>
          </a:p>
          <a:p>
            <a:pPr lvl="0"/>
            <a:r>
              <a:rPr lang="en-GB" sz="1700" i="1" dirty="0" smtClean="0"/>
              <a:t>This learning will ensure I am aware of who can request, the requirements of such requests, how to process and record requests </a:t>
            </a:r>
            <a:r>
              <a:rPr lang="en-GB" sz="1700" dirty="0" smtClean="0"/>
              <a:t>and </a:t>
            </a:r>
            <a:r>
              <a:rPr lang="en-GB" sz="1700" i="1" dirty="0" smtClean="0"/>
              <a:t> allow me to make a prompt supply to the school, in order to maintain their emergency stocks</a:t>
            </a:r>
            <a:endParaRPr lang="en-GB" sz="1700" dirty="0" smtClean="0"/>
          </a:p>
          <a:p>
            <a:r>
              <a:rPr lang="en-GB" sz="2000" b="1" dirty="0" smtClean="0">
                <a:solidFill>
                  <a:srgbClr val="0070C0"/>
                </a:solidFill>
              </a:rPr>
              <a:t>How are you planning to learn it?</a:t>
            </a:r>
            <a:endParaRPr lang="en-GB" sz="2000" dirty="0" smtClean="0">
              <a:solidFill>
                <a:srgbClr val="0070C0"/>
              </a:solidFill>
            </a:endParaRPr>
          </a:p>
          <a:p>
            <a:pPr lvl="0"/>
            <a:r>
              <a:rPr lang="en-GB" sz="1700" i="1" dirty="0" smtClean="0"/>
              <a:t>I am planning to use the NPA Member News update, NPA “Adrenaline auto-injectors supply to schools: FAQs” to learn the changes to the Human Medicines Regulation 2012</a:t>
            </a:r>
            <a:endParaRPr lang="en-GB" sz="1700" dirty="0" smtClean="0"/>
          </a:p>
          <a:p>
            <a:r>
              <a:rPr lang="en-GB" sz="2000" b="1" dirty="0" smtClean="0">
                <a:solidFill>
                  <a:srgbClr val="0070C0"/>
                </a:solidFill>
              </a:rPr>
              <a:t>Give an example of how this learning has been benefited the people using your services.</a:t>
            </a:r>
            <a:endParaRPr lang="en-GB" sz="2000" dirty="0" smtClean="0">
              <a:solidFill>
                <a:srgbClr val="0070C0"/>
              </a:solidFill>
            </a:endParaRPr>
          </a:p>
          <a:p>
            <a:pPr lvl="0"/>
            <a:r>
              <a:rPr lang="en-GB" sz="1700" i="1" dirty="0" smtClean="0"/>
              <a:t>This learning has allowed me to make a prompt supplies of adrenaline auto-injector stock to schools, so that if a child requires administration in an emergency there is stock available</a:t>
            </a:r>
            <a:endParaRPr lang="en-GB" sz="1700" dirty="0" smtClean="0"/>
          </a:p>
          <a:p>
            <a:pPr lvl="0"/>
            <a:r>
              <a:rPr lang="en-GB" sz="1700" i="1" dirty="0" smtClean="0"/>
              <a:t>I have been able to help schools check the stock they currently have is still within the expiry date and have advised schools on how to produce a legally valid requisition</a:t>
            </a:r>
            <a:endParaRPr lang="en-GB" sz="1700" dirty="0" smtClean="0"/>
          </a:p>
          <a:p>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GB" dirty="0" err="1" smtClean="0">
                <a:solidFill>
                  <a:srgbClr val="0070C0"/>
                </a:solidFill>
              </a:rPr>
              <a:t>Leyla’s</a:t>
            </a:r>
            <a:r>
              <a:rPr lang="en-GB" dirty="0" smtClean="0">
                <a:solidFill>
                  <a:srgbClr val="0070C0"/>
                </a:solidFill>
              </a:rPr>
              <a:t> CPD – </a:t>
            </a:r>
            <a:r>
              <a:rPr lang="en-GB" dirty="0" smtClean="0">
                <a:solidFill>
                  <a:srgbClr val="C00000"/>
                </a:solidFill>
              </a:rPr>
              <a:t>unplanned</a:t>
            </a:r>
            <a:endParaRPr lang="en-GB" dirty="0"/>
          </a:p>
        </p:txBody>
      </p:sp>
      <p:sp>
        <p:nvSpPr>
          <p:cNvPr id="3" name="Content Placeholder 2"/>
          <p:cNvSpPr>
            <a:spLocks noGrp="1"/>
          </p:cNvSpPr>
          <p:nvPr>
            <p:ph idx="1"/>
          </p:nvPr>
        </p:nvSpPr>
        <p:spPr>
          <a:xfrm>
            <a:off x="0" y="980728"/>
            <a:ext cx="9144000" cy="5145435"/>
          </a:xfrm>
        </p:spPr>
        <p:txBody>
          <a:bodyPr/>
          <a:lstStyle/>
          <a:p>
            <a:r>
              <a:rPr lang="en-GB" sz="1800" b="1" dirty="0" smtClean="0">
                <a:solidFill>
                  <a:srgbClr val="0070C0"/>
                </a:solidFill>
              </a:rPr>
              <a:t>Describe an unplanned event or activity that enabled you to learn something new or refresh my knowledge or skills.</a:t>
            </a:r>
            <a:endParaRPr lang="en-GB" sz="1800" dirty="0" smtClean="0">
              <a:solidFill>
                <a:srgbClr val="0070C0"/>
              </a:solidFill>
            </a:endParaRPr>
          </a:p>
          <a:p>
            <a:pPr lvl="0"/>
            <a:r>
              <a:rPr lang="en-GB" sz="1800" i="1" dirty="0" smtClean="0"/>
              <a:t>Whilst dispensing a prescription for amoxicillin to a patient on regular </a:t>
            </a:r>
            <a:r>
              <a:rPr lang="en-GB" sz="1800" i="1" dirty="0" err="1" smtClean="0"/>
              <a:t>methotrexate</a:t>
            </a:r>
            <a:r>
              <a:rPr lang="en-GB" sz="1800" i="1" dirty="0" smtClean="0"/>
              <a:t>, an interaction flagged on the system – I was not aware of an interaction and the PMR system provided minimal information</a:t>
            </a:r>
            <a:endParaRPr lang="en-GB" sz="1800" dirty="0" smtClean="0"/>
          </a:p>
          <a:p>
            <a:pPr lvl="0"/>
            <a:r>
              <a:rPr lang="en-GB" sz="1800" i="1" dirty="0" smtClean="0"/>
              <a:t>Using a range of resources to find out more, such as the severity of the interaction, what could be the outcome and any practical/clinical actions needed</a:t>
            </a:r>
            <a:endParaRPr lang="en-GB" sz="1800" dirty="0" smtClean="0"/>
          </a:p>
          <a:p>
            <a:pPr lvl="0"/>
            <a:r>
              <a:rPr lang="en-GB" sz="1800" i="1" dirty="0" smtClean="0"/>
              <a:t>I used product SPCs, BNF and </a:t>
            </a:r>
            <a:r>
              <a:rPr lang="en-GB" sz="1800" i="1" dirty="0" err="1" smtClean="0"/>
              <a:t>Stockleys</a:t>
            </a:r>
            <a:r>
              <a:rPr lang="en-GB" sz="1800" i="1" dirty="0" smtClean="0"/>
              <a:t> to research and found that amoxicillin leads to reduced clearance of </a:t>
            </a:r>
            <a:r>
              <a:rPr lang="en-GB" sz="1800" i="1" dirty="0" err="1" smtClean="0"/>
              <a:t>methotrexate</a:t>
            </a:r>
            <a:r>
              <a:rPr lang="en-GB" sz="1800" i="1" dirty="0" smtClean="0"/>
              <a:t> and potential acute </a:t>
            </a:r>
            <a:r>
              <a:rPr lang="en-GB" sz="1800" i="1" dirty="0" err="1" smtClean="0"/>
              <a:t>methotrexate</a:t>
            </a:r>
            <a:r>
              <a:rPr lang="en-GB" sz="1800" i="1" dirty="0" smtClean="0"/>
              <a:t> toxicity</a:t>
            </a:r>
            <a:endParaRPr lang="en-GB" sz="1800" dirty="0" smtClean="0"/>
          </a:p>
          <a:p>
            <a:r>
              <a:rPr lang="en-GB" sz="1800" b="1" dirty="0" smtClean="0">
                <a:solidFill>
                  <a:srgbClr val="0070C0"/>
                </a:solidFill>
              </a:rPr>
              <a:t>Give an example of how has this learning benefited the people using your services.</a:t>
            </a:r>
            <a:endParaRPr lang="en-GB" sz="1800" dirty="0" smtClean="0">
              <a:solidFill>
                <a:srgbClr val="0070C0"/>
              </a:solidFill>
            </a:endParaRPr>
          </a:p>
          <a:p>
            <a:pPr lvl="0"/>
            <a:r>
              <a:rPr lang="en-GB" sz="1800" i="1" dirty="0" smtClean="0"/>
              <a:t>I was able to discuss the interaction with the prescriber and provide advice and my opinion on how to proceed, including the options to continue with the prescription but increase monitoring to twice weekly</a:t>
            </a:r>
            <a:endParaRPr lang="en-GB" sz="1800" dirty="0" smtClean="0"/>
          </a:p>
          <a:p>
            <a:pPr lvl="0"/>
            <a:r>
              <a:rPr lang="en-GB" sz="1800" i="1" dirty="0" smtClean="0"/>
              <a:t>This ensured the patient would be closely monitored during treatment and any signs of toxicity would be picked up before any harm was caused</a:t>
            </a:r>
            <a:endParaRPr lang="en-GB" sz="1800" dirty="0" smtClean="0"/>
          </a:p>
          <a:p>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Peer discussion</a:t>
            </a:r>
            <a:endParaRPr lang="en-GB" b="1" dirty="0">
              <a:solidFill>
                <a:srgbClr val="0070C0"/>
              </a:solidFill>
            </a:endParaRPr>
          </a:p>
        </p:txBody>
      </p:sp>
      <p:sp>
        <p:nvSpPr>
          <p:cNvPr id="3" name="Content Placeholder 2"/>
          <p:cNvSpPr>
            <a:spLocks noGrp="1"/>
          </p:cNvSpPr>
          <p:nvPr>
            <p:ph idx="1"/>
          </p:nvPr>
        </p:nvSpPr>
        <p:spPr>
          <a:xfrm>
            <a:off x="0" y="1124744"/>
            <a:ext cx="9144000" cy="5145435"/>
          </a:xfrm>
        </p:spPr>
        <p:txBody>
          <a:bodyPr/>
          <a:lstStyle/>
          <a:p>
            <a:r>
              <a:rPr lang="en-GB" dirty="0" smtClean="0"/>
              <a:t>Each year, pharmacy professionals must submit </a:t>
            </a:r>
            <a:r>
              <a:rPr lang="en-GB" b="1" dirty="0" smtClean="0">
                <a:solidFill>
                  <a:srgbClr val="FF0000"/>
                </a:solidFill>
              </a:rPr>
              <a:t>one</a:t>
            </a:r>
            <a:r>
              <a:rPr lang="en-GB" dirty="0" smtClean="0"/>
              <a:t> record of a peer discussion</a:t>
            </a:r>
          </a:p>
          <a:p>
            <a:r>
              <a:rPr lang="en-GB" sz="2800" dirty="0" smtClean="0"/>
              <a:t>A </a:t>
            </a:r>
            <a:r>
              <a:rPr lang="en-GB" sz="2800" b="1" dirty="0" smtClean="0">
                <a:solidFill>
                  <a:srgbClr val="7030A0"/>
                </a:solidFill>
              </a:rPr>
              <a:t>peer discussion </a:t>
            </a:r>
            <a:r>
              <a:rPr lang="en-GB" sz="2800" dirty="0" smtClean="0"/>
              <a:t>is </a:t>
            </a:r>
            <a:r>
              <a:rPr lang="en-GB" sz="2800" i="1" dirty="0" smtClean="0"/>
              <a:t>an activity undertaken through engagement with others,</a:t>
            </a:r>
            <a:br>
              <a:rPr lang="en-GB" sz="2800" i="1" dirty="0" smtClean="0"/>
            </a:br>
            <a:r>
              <a:rPr lang="en-GB" sz="2800" i="1" dirty="0" smtClean="0"/>
              <a:t>involving reflection on learning </a:t>
            </a:r>
            <a:br>
              <a:rPr lang="en-GB" sz="2800" i="1" dirty="0" smtClean="0"/>
            </a:br>
            <a:r>
              <a:rPr lang="en-GB" sz="2800" i="1" dirty="0" smtClean="0"/>
              <a:t>and practice</a:t>
            </a:r>
          </a:p>
          <a:p>
            <a:endParaRPr lang="en-GB" sz="2800" i="1" dirty="0" smtClean="0"/>
          </a:p>
          <a:p>
            <a:r>
              <a:rPr lang="en-GB" sz="2800" dirty="0" smtClean="0"/>
              <a:t>However a </a:t>
            </a:r>
            <a:r>
              <a:rPr lang="en-GB" sz="2800" b="1" dirty="0" smtClean="0">
                <a:solidFill>
                  <a:srgbClr val="7030A0"/>
                </a:solidFill>
              </a:rPr>
              <a:t>peer review </a:t>
            </a:r>
            <a:r>
              <a:rPr lang="en-GB" sz="2800" dirty="0" smtClean="0"/>
              <a:t>is </a:t>
            </a:r>
            <a:r>
              <a:rPr lang="en-GB" sz="2800" i="1" dirty="0" smtClean="0"/>
              <a:t>a learning and development activity that encourages engagement and involves an assessment of performance</a:t>
            </a:r>
          </a:p>
        </p:txBody>
      </p:sp>
      <p:pic>
        <p:nvPicPr>
          <p:cNvPr id="4" name="Picture 3" descr="\\filestore\Hollie Ryder$\config\Desktop\learnsectionideas.jpg"/>
          <p:cNvPicPr/>
          <p:nvPr/>
        </p:nvPicPr>
        <p:blipFill>
          <a:blip r:embed="rId3" cstate="print"/>
          <a:srcRect/>
          <a:stretch>
            <a:fillRect/>
          </a:stretch>
        </p:blipFill>
        <p:spPr bwMode="auto">
          <a:xfrm>
            <a:off x="6084168" y="2708920"/>
            <a:ext cx="2664296" cy="180019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Peer discussion</a:t>
            </a:r>
            <a:endParaRPr lang="en-GB" b="1" dirty="0">
              <a:solidFill>
                <a:srgbClr val="0070C0"/>
              </a:solidFill>
            </a:endParaRPr>
          </a:p>
        </p:txBody>
      </p:sp>
      <p:sp>
        <p:nvSpPr>
          <p:cNvPr id="3" name="Content Placeholder 2"/>
          <p:cNvSpPr>
            <a:spLocks noGrp="1"/>
          </p:cNvSpPr>
          <p:nvPr>
            <p:ph idx="1"/>
          </p:nvPr>
        </p:nvSpPr>
        <p:spPr>
          <a:xfrm>
            <a:off x="0" y="1340768"/>
            <a:ext cx="9144000" cy="4929411"/>
          </a:xfrm>
        </p:spPr>
        <p:txBody>
          <a:bodyPr/>
          <a:lstStyle/>
          <a:p>
            <a:r>
              <a:rPr lang="en-GB" dirty="0" smtClean="0"/>
              <a:t>Peer discussions should:</a:t>
            </a:r>
          </a:p>
          <a:p>
            <a:endParaRPr lang="en-GB" dirty="0" smtClean="0"/>
          </a:p>
          <a:p>
            <a:endParaRPr lang="en-GB" dirty="0"/>
          </a:p>
        </p:txBody>
      </p:sp>
      <p:graphicFrame>
        <p:nvGraphicFramePr>
          <p:cNvPr id="4" name="Diagram 3"/>
          <p:cNvGraphicFramePr/>
          <p:nvPr/>
        </p:nvGraphicFramePr>
        <p:xfrm>
          <a:off x="0" y="1844824"/>
          <a:ext cx="9144000"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filestore\Keeya Mehta$\config\Desktop\peer.jpg"/>
          <p:cNvPicPr/>
          <p:nvPr/>
        </p:nvPicPr>
        <p:blipFill>
          <a:blip r:embed="rId8" cstate="print"/>
          <a:srcRect/>
          <a:stretch>
            <a:fillRect/>
          </a:stretch>
        </p:blipFill>
        <p:spPr bwMode="auto">
          <a:xfrm>
            <a:off x="6588224" y="620688"/>
            <a:ext cx="2088232" cy="122413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filestore\Keeya Mehta$\config\Desktop\top tips.png"/>
          <p:cNvPicPr>
            <a:picLocks noChangeAspect="1" noChangeArrowheads="1"/>
          </p:cNvPicPr>
          <p:nvPr/>
        </p:nvPicPr>
        <p:blipFill>
          <a:blip r:embed="rId3" cstate="print"/>
          <a:srcRect/>
          <a:stretch>
            <a:fillRect/>
          </a:stretch>
        </p:blipFill>
        <p:spPr bwMode="auto">
          <a:xfrm>
            <a:off x="6656122" y="764704"/>
            <a:ext cx="2487878" cy="1197867"/>
          </a:xfrm>
          <a:prstGeom prst="rect">
            <a:avLst/>
          </a:prstGeom>
          <a:noFill/>
        </p:spPr>
      </p:pic>
      <p:sp>
        <p:nvSpPr>
          <p:cNvPr id="2" name="Title 1"/>
          <p:cNvSpPr>
            <a:spLocks noGrp="1"/>
          </p:cNvSpPr>
          <p:nvPr>
            <p:ph type="title"/>
          </p:nvPr>
        </p:nvSpPr>
        <p:spPr>
          <a:xfrm>
            <a:off x="0" y="188640"/>
            <a:ext cx="9144000" cy="1143000"/>
          </a:xfrm>
        </p:spPr>
        <p:txBody>
          <a:bodyPr/>
          <a:lstStyle/>
          <a:p>
            <a:r>
              <a:rPr lang="en-GB" sz="3200" dirty="0" smtClean="0">
                <a:solidFill>
                  <a:srgbClr val="0070C0"/>
                </a:solidFill>
              </a:rPr>
              <a:t>Top tips for completing revalidation records</a:t>
            </a:r>
            <a:r>
              <a:rPr lang="en-GB" sz="3200" dirty="0" smtClean="0"/>
              <a:t>: </a:t>
            </a:r>
            <a:r>
              <a:rPr lang="en-GB" sz="3200" dirty="0" smtClean="0">
                <a:solidFill>
                  <a:srgbClr val="C00000"/>
                </a:solidFill>
              </a:rPr>
              <a:t>peer discussion</a:t>
            </a:r>
            <a:endParaRPr lang="en-GB" sz="3200" dirty="0">
              <a:solidFill>
                <a:srgbClr val="C00000"/>
              </a:solidFill>
            </a:endParaRPr>
          </a:p>
        </p:txBody>
      </p:sp>
      <p:sp>
        <p:nvSpPr>
          <p:cNvPr id="3" name="Content Placeholder 2"/>
          <p:cNvSpPr>
            <a:spLocks noGrp="1"/>
          </p:cNvSpPr>
          <p:nvPr>
            <p:ph idx="1"/>
          </p:nvPr>
        </p:nvSpPr>
        <p:spPr>
          <a:xfrm>
            <a:off x="0" y="1628800"/>
            <a:ext cx="9144000" cy="4525963"/>
          </a:xfrm>
        </p:spPr>
        <p:txBody>
          <a:bodyPr/>
          <a:lstStyle/>
          <a:p>
            <a:pPr>
              <a:buFont typeface="Wingdings" pitchFamily="2" charset="2"/>
              <a:buChar char="ü"/>
            </a:pPr>
            <a:r>
              <a:rPr lang="en-GB" sz="2800" dirty="0" smtClean="0"/>
              <a:t>Include a description of why this peer was chosen</a:t>
            </a:r>
          </a:p>
          <a:p>
            <a:pPr>
              <a:buFont typeface="Wingdings" pitchFamily="2" charset="2"/>
              <a:buChar char="ü"/>
            </a:pPr>
            <a:r>
              <a:rPr lang="en-GB" sz="2800" dirty="0" smtClean="0"/>
              <a:t>Explain how the peer discussion has helped you reflect on your practice</a:t>
            </a:r>
          </a:p>
          <a:p>
            <a:pPr>
              <a:buFont typeface="Wingdings" pitchFamily="2" charset="2"/>
              <a:buChar char="ü"/>
            </a:pPr>
            <a:r>
              <a:rPr lang="en-GB" sz="2800" dirty="0" smtClean="0"/>
              <a:t>Describe changes made to your practice as a result</a:t>
            </a:r>
          </a:p>
          <a:p>
            <a:pPr>
              <a:buFont typeface="Wingdings" pitchFamily="2" charset="2"/>
              <a:buChar char="ü"/>
            </a:pPr>
            <a:r>
              <a:rPr lang="en-GB" sz="2800" dirty="0" smtClean="0"/>
              <a:t>Provide examples of how the changes implemented have positively impacted and benefited your service users</a:t>
            </a:r>
          </a:p>
          <a:p>
            <a:pPr>
              <a:buFont typeface="Wingdings" pitchFamily="2" charset="2"/>
              <a:buChar char="ü"/>
            </a:pPr>
            <a:r>
              <a:rPr lang="en-GB" sz="2800" dirty="0" smtClean="0"/>
              <a:t>Be between 200- 400 words (but there is no minimum or maximum)</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GB" dirty="0" err="1" smtClean="0">
                <a:solidFill>
                  <a:srgbClr val="0070C0"/>
                </a:solidFill>
              </a:rPr>
              <a:t>Leyla’s</a:t>
            </a:r>
            <a:r>
              <a:rPr lang="en-GB" dirty="0" smtClean="0">
                <a:solidFill>
                  <a:srgbClr val="0070C0"/>
                </a:solidFill>
              </a:rPr>
              <a:t> record – </a:t>
            </a:r>
            <a:r>
              <a:rPr lang="en-GB" dirty="0" smtClean="0">
                <a:solidFill>
                  <a:srgbClr val="C00000"/>
                </a:solidFill>
              </a:rPr>
              <a:t>peer discussion</a:t>
            </a:r>
            <a:endParaRPr lang="en-GB" dirty="0">
              <a:solidFill>
                <a:srgbClr val="C00000"/>
              </a:solidFill>
            </a:endParaRPr>
          </a:p>
        </p:txBody>
      </p:sp>
      <p:sp>
        <p:nvSpPr>
          <p:cNvPr id="3" name="Content Placeholder 2"/>
          <p:cNvSpPr>
            <a:spLocks noGrp="1"/>
          </p:cNvSpPr>
          <p:nvPr>
            <p:ph idx="1"/>
          </p:nvPr>
        </p:nvSpPr>
        <p:spPr>
          <a:xfrm>
            <a:off x="0" y="1052736"/>
            <a:ext cx="9144000" cy="5073427"/>
          </a:xfrm>
        </p:spPr>
        <p:txBody>
          <a:bodyPr/>
          <a:lstStyle/>
          <a:p>
            <a:r>
              <a:rPr lang="en-GB" sz="2200" b="1" dirty="0" smtClean="0">
                <a:solidFill>
                  <a:srgbClr val="0070C0"/>
                </a:solidFill>
              </a:rPr>
              <a:t>Describe how this peer discussion changed your practice for the benefit of the people using your services</a:t>
            </a:r>
            <a:endParaRPr lang="en-GB" sz="2200" dirty="0" smtClean="0">
              <a:solidFill>
                <a:srgbClr val="0070C0"/>
              </a:solidFill>
            </a:endParaRPr>
          </a:p>
          <a:p>
            <a:r>
              <a:rPr lang="en-GB" sz="2000" i="1" dirty="0" smtClean="0"/>
              <a:t>My peer discussion was undertaken with the NPA Chairman, Ian Strachan – I  chose Ian as my peer as he has an insight to my work stream</a:t>
            </a:r>
          </a:p>
          <a:p>
            <a:pPr lvl="0"/>
            <a:r>
              <a:rPr lang="en-GB" sz="2000" i="1" dirty="0" smtClean="0"/>
              <a:t>My peer discussion focussed on improving patient safety in community pharmacy, as part of my role as Medication Safety Officer - we also discussed examples of patient safety work I have conducted and the feedback from my peer has helped me identify areas for improvement</a:t>
            </a:r>
          </a:p>
          <a:p>
            <a:pPr lvl="0"/>
            <a:r>
              <a:rPr lang="en-GB" sz="2000" i="1" dirty="0" smtClean="0"/>
              <a:t>I have shared this learning with other pharmacists in the NPA Pharmacy Team, as I now plan to delegate more roles to other teams members, where possible</a:t>
            </a:r>
          </a:p>
          <a:p>
            <a:pPr lvl="0"/>
            <a:r>
              <a:rPr lang="en-GB" sz="2000" i="1" dirty="0" smtClean="0"/>
              <a:t>Overall, this will help improve future patient safety projects and therefore improve the resources and support I provide the NPA members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Reflective account</a:t>
            </a:r>
            <a:endParaRPr lang="en-GB" b="1" dirty="0">
              <a:solidFill>
                <a:srgbClr val="0070C0"/>
              </a:solidFill>
            </a:endParaRPr>
          </a:p>
        </p:txBody>
      </p:sp>
      <p:sp>
        <p:nvSpPr>
          <p:cNvPr id="3" name="Content Placeholder 2"/>
          <p:cNvSpPr>
            <a:spLocks noGrp="1"/>
          </p:cNvSpPr>
          <p:nvPr>
            <p:ph idx="1"/>
          </p:nvPr>
        </p:nvSpPr>
        <p:spPr>
          <a:xfrm>
            <a:off x="0" y="1196752"/>
            <a:ext cx="9144000" cy="4929411"/>
          </a:xfrm>
        </p:spPr>
        <p:txBody>
          <a:bodyPr/>
          <a:lstStyle/>
          <a:p>
            <a:r>
              <a:rPr lang="en-GB" dirty="0" smtClean="0"/>
              <a:t>Each year, pharmacists and pharmacy technicians must submit </a:t>
            </a:r>
            <a:r>
              <a:rPr lang="en-GB" b="1" dirty="0" smtClean="0">
                <a:solidFill>
                  <a:srgbClr val="FF0000"/>
                </a:solidFill>
              </a:rPr>
              <a:t>one</a:t>
            </a:r>
            <a:r>
              <a:rPr lang="en-GB" dirty="0" smtClean="0"/>
              <a:t> record of a reflective account</a:t>
            </a:r>
          </a:p>
          <a:p>
            <a:r>
              <a:rPr lang="en-GB" dirty="0" smtClean="0"/>
              <a:t>A reflective account is </a:t>
            </a:r>
            <a:r>
              <a:rPr lang="en-GB" i="1" dirty="0" smtClean="0"/>
              <a:t>an activity designed to encourage pharmacists and technicians to think about the way in which they work </a:t>
            </a:r>
            <a:br>
              <a:rPr lang="en-GB" i="1" dirty="0" smtClean="0"/>
            </a:br>
            <a:r>
              <a:rPr lang="en-GB" i="1" dirty="0" smtClean="0"/>
              <a:t>in relation to the </a:t>
            </a:r>
            <a:r>
              <a:rPr lang="en-GB" i="1" dirty="0" err="1" smtClean="0">
                <a:solidFill>
                  <a:srgbClr val="C00000"/>
                </a:solidFill>
              </a:rPr>
              <a:t>GPhC</a:t>
            </a:r>
            <a:r>
              <a:rPr lang="en-GB" i="1" dirty="0" smtClean="0">
                <a:solidFill>
                  <a:srgbClr val="C00000"/>
                </a:solidFill>
              </a:rPr>
              <a:t> standards</a:t>
            </a:r>
            <a:endParaRPr lang="en-GB" i="1" dirty="0">
              <a:solidFill>
                <a:srgbClr val="C00000"/>
              </a:solidFill>
            </a:endParaRPr>
          </a:p>
        </p:txBody>
      </p:sp>
      <p:pic>
        <p:nvPicPr>
          <p:cNvPr id="5" name="Picture 4" descr="Image result for self reflection"/>
          <p:cNvPicPr/>
          <p:nvPr/>
        </p:nvPicPr>
        <p:blipFill>
          <a:blip r:embed="rId3" cstate="print"/>
          <a:srcRect/>
          <a:stretch>
            <a:fillRect/>
          </a:stretch>
        </p:blipFill>
        <p:spPr bwMode="auto">
          <a:xfrm>
            <a:off x="6516216" y="3789040"/>
            <a:ext cx="2485292" cy="190564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err="1" smtClean="0">
                <a:solidFill>
                  <a:srgbClr val="0070C0"/>
                </a:solidFill>
              </a:rPr>
              <a:t>GPhC</a:t>
            </a:r>
            <a:r>
              <a:rPr lang="en-GB" dirty="0" smtClean="0">
                <a:solidFill>
                  <a:srgbClr val="0070C0"/>
                </a:solidFill>
              </a:rPr>
              <a:t> Standards </a:t>
            </a:r>
            <a:endParaRPr lang="en-GB" dirty="0">
              <a:solidFill>
                <a:srgbClr val="0070C0"/>
              </a:solidFill>
            </a:endParaRPr>
          </a:p>
        </p:txBody>
      </p:sp>
      <p:sp>
        <p:nvSpPr>
          <p:cNvPr id="3" name="Content Placeholder 2"/>
          <p:cNvSpPr>
            <a:spLocks noGrp="1"/>
          </p:cNvSpPr>
          <p:nvPr>
            <p:ph idx="1"/>
          </p:nvPr>
        </p:nvSpPr>
        <p:spPr>
          <a:xfrm>
            <a:off x="467544" y="1124744"/>
            <a:ext cx="8229600" cy="4525963"/>
          </a:xfrm>
          <a:solidFill>
            <a:srgbClr val="FFCCCC"/>
          </a:solidFill>
        </p:spPr>
        <p:txBody>
          <a:bodyPr/>
          <a:lstStyle/>
          <a:p>
            <a:pPr lvl="0"/>
            <a:r>
              <a:rPr lang="en-GB" sz="2200" dirty="0" smtClean="0"/>
              <a:t>Provide person-centred care </a:t>
            </a:r>
          </a:p>
          <a:p>
            <a:pPr lvl="0"/>
            <a:r>
              <a:rPr lang="en-GB" sz="2200" dirty="0" smtClean="0"/>
              <a:t>Work in partnership with others </a:t>
            </a:r>
          </a:p>
          <a:p>
            <a:pPr lvl="0"/>
            <a:r>
              <a:rPr lang="en-GB" sz="2200" dirty="0" smtClean="0"/>
              <a:t>Communicate effectively </a:t>
            </a:r>
          </a:p>
          <a:p>
            <a:pPr lvl="0"/>
            <a:r>
              <a:rPr lang="en-GB" sz="2200" dirty="0" smtClean="0"/>
              <a:t>Maintain, develop and use their professional knowledge and skills </a:t>
            </a:r>
          </a:p>
          <a:p>
            <a:pPr lvl="0"/>
            <a:r>
              <a:rPr lang="en-GB" sz="2200" dirty="0" smtClean="0"/>
              <a:t>Use professional judgement </a:t>
            </a:r>
          </a:p>
          <a:p>
            <a:pPr lvl="0"/>
            <a:r>
              <a:rPr lang="en-GB" sz="2200" dirty="0" smtClean="0"/>
              <a:t>Behave in a professional manner</a:t>
            </a:r>
          </a:p>
          <a:p>
            <a:pPr lvl="0"/>
            <a:r>
              <a:rPr lang="en-GB" sz="2200" dirty="0" smtClean="0"/>
              <a:t>Respect and maintain the person’s confidentiality and privacy</a:t>
            </a:r>
          </a:p>
          <a:p>
            <a:pPr lvl="0"/>
            <a:r>
              <a:rPr lang="en-GB" sz="2200" dirty="0" smtClean="0"/>
              <a:t>Speak up when they have concerns or when things go wrong </a:t>
            </a:r>
          </a:p>
          <a:p>
            <a:pPr lvl="0"/>
            <a:r>
              <a:rPr lang="en-GB" sz="2200" dirty="0" smtClean="0"/>
              <a:t>Demonstrate leadership</a:t>
            </a:r>
          </a:p>
          <a:p>
            <a:endParaRPr lang="en-GB" sz="22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What is revalidation?</a:t>
            </a:r>
            <a:endParaRPr lang="en-GB" b="1" dirty="0">
              <a:solidFill>
                <a:srgbClr val="0070C0"/>
              </a:solidFill>
            </a:endParaRPr>
          </a:p>
        </p:txBody>
      </p:sp>
      <p:sp>
        <p:nvSpPr>
          <p:cNvPr id="4" name="Oval 3"/>
          <p:cNvSpPr/>
          <p:nvPr/>
        </p:nvSpPr>
        <p:spPr>
          <a:xfrm>
            <a:off x="1763688" y="1556792"/>
            <a:ext cx="5760640" cy="35283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555776" y="2132856"/>
            <a:ext cx="4320480" cy="2246769"/>
          </a:xfrm>
          <a:prstGeom prst="rect">
            <a:avLst/>
          </a:prstGeom>
          <a:noFill/>
        </p:spPr>
        <p:txBody>
          <a:bodyPr wrap="square" rtlCol="0">
            <a:spAutoFit/>
          </a:bodyPr>
          <a:lstStyle/>
          <a:p>
            <a:pPr algn="ctr"/>
            <a:r>
              <a:rPr lang="en-GB" sz="2800" dirty="0" smtClean="0"/>
              <a:t>A mechanism for healthcare professionals to demonstrate their skills are </a:t>
            </a:r>
            <a:r>
              <a:rPr lang="en-GB" sz="2800" dirty="0" smtClean="0">
                <a:solidFill>
                  <a:srgbClr val="FF0000"/>
                </a:solidFill>
              </a:rPr>
              <a:t>up-to-date</a:t>
            </a:r>
            <a:r>
              <a:rPr lang="en-GB" sz="2800" dirty="0" smtClean="0"/>
              <a:t> and that they remain </a:t>
            </a:r>
            <a:r>
              <a:rPr lang="en-GB" sz="2800" dirty="0" smtClean="0">
                <a:solidFill>
                  <a:srgbClr val="FF0000"/>
                </a:solidFill>
              </a:rPr>
              <a:t>fit to practise</a:t>
            </a:r>
            <a:endParaRPr lang="en-GB"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Reflective account</a:t>
            </a:r>
            <a:endParaRPr lang="en-GB" dirty="0"/>
          </a:p>
        </p:txBody>
      </p:sp>
      <p:sp>
        <p:nvSpPr>
          <p:cNvPr id="3" name="Content Placeholder 2"/>
          <p:cNvSpPr>
            <a:spLocks noGrp="1"/>
          </p:cNvSpPr>
          <p:nvPr>
            <p:ph idx="1"/>
          </p:nvPr>
        </p:nvSpPr>
        <p:spPr>
          <a:xfrm>
            <a:off x="0" y="1196752"/>
            <a:ext cx="9144000" cy="4929411"/>
          </a:xfrm>
        </p:spPr>
        <p:txBody>
          <a:bodyPr/>
          <a:lstStyle/>
          <a:p>
            <a:r>
              <a:rPr lang="en-GB" dirty="0" smtClean="0"/>
              <a:t>The reflective account should include:</a:t>
            </a:r>
          </a:p>
          <a:p>
            <a:endParaRPr lang="en-GB" dirty="0" smtClean="0"/>
          </a:p>
          <a:p>
            <a:endParaRPr lang="en-GB" dirty="0"/>
          </a:p>
        </p:txBody>
      </p:sp>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143000"/>
          </a:xfrm>
        </p:spPr>
        <p:txBody>
          <a:bodyPr/>
          <a:lstStyle/>
          <a:p>
            <a:r>
              <a:rPr lang="en-GB" sz="3200" b="1" dirty="0" smtClean="0">
                <a:solidFill>
                  <a:srgbClr val="0070C0"/>
                </a:solidFill>
              </a:rPr>
              <a:t>Top tips for completing revalidation records: reflective account</a:t>
            </a:r>
            <a:endParaRPr lang="en-GB" sz="3200" b="1" dirty="0">
              <a:solidFill>
                <a:srgbClr val="0070C0"/>
              </a:solidFill>
            </a:endParaRPr>
          </a:p>
        </p:txBody>
      </p:sp>
      <p:sp>
        <p:nvSpPr>
          <p:cNvPr id="3" name="Content Placeholder 2"/>
          <p:cNvSpPr>
            <a:spLocks noGrp="1"/>
          </p:cNvSpPr>
          <p:nvPr>
            <p:ph idx="1"/>
          </p:nvPr>
        </p:nvSpPr>
        <p:spPr>
          <a:xfrm>
            <a:off x="0" y="1600200"/>
            <a:ext cx="9144000" cy="4525963"/>
          </a:xfrm>
        </p:spPr>
        <p:txBody>
          <a:bodyPr/>
          <a:lstStyle/>
          <a:p>
            <a:pPr>
              <a:buFont typeface="Wingdings" pitchFamily="2" charset="2"/>
              <a:buChar char="ü"/>
            </a:pPr>
            <a:r>
              <a:rPr lang="en-GB" sz="2800" dirty="0" smtClean="0"/>
              <a:t>Describe the setting of your practice and your main roles</a:t>
            </a:r>
          </a:p>
          <a:p>
            <a:pPr>
              <a:buFont typeface="Wingdings" pitchFamily="2" charset="2"/>
              <a:buChar char="ü"/>
            </a:pPr>
            <a:r>
              <a:rPr lang="en-GB" sz="2800" dirty="0" smtClean="0"/>
              <a:t>Include a description of the typical users of your service(s)</a:t>
            </a:r>
          </a:p>
          <a:p>
            <a:pPr>
              <a:buFont typeface="Wingdings" pitchFamily="2" charset="2"/>
              <a:buChar char="ü"/>
            </a:pPr>
            <a:r>
              <a:rPr lang="en-GB" sz="2800" dirty="0" smtClean="0"/>
              <a:t>Explain how you have met the </a:t>
            </a:r>
            <a:r>
              <a:rPr lang="en-GB" sz="2800" dirty="0" err="1" smtClean="0"/>
              <a:t>GPhC</a:t>
            </a:r>
            <a:r>
              <a:rPr lang="en-GB" sz="2800" dirty="0" smtClean="0"/>
              <a:t> standard(s) for pharmacy professionals</a:t>
            </a:r>
          </a:p>
          <a:p>
            <a:pPr>
              <a:buFont typeface="Wingdings" pitchFamily="2" charset="2"/>
              <a:buChar char="ü"/>
            </a:pPr>
            <a:r>
              <a:rPr lang="en-GB" sz="2800" dirty="0" smtClean="0"/>
              <a:t>Include examples</a:t>
            </a:r>
          </a:p>
          <a:p>
            <a:pPr>
              <a:buFont typeface="Wingdings" pitchFamily="2" charset="2"/>
              <a:buChar char="ü"/>
            </a:pPr>
            <a:r>
              <a:rPr lang="en-GB" sz="2800" dirty="0" smtClean="0"/>
              <a:t>Include any feedback or evidence</a:t>
            </a:r>
            <a:endParaRPr lang="en-GB" sz="2800" dirty="0"/>
          </a:p>
        </p:txBody>
      </p:sp>
      <p:pic>
        <p:nvPicPr>
          <p:cNvPr id="23553" name="Picture 1" descr="\\filestore\Keeya Mehta$\config\Desktop\top tips.png"/>
          <p:cNvPicPr>
            <a:picLocks noChangeAspect="1" noChangeArrowheads="1"/>
          </p:cNvPicPr>
          <p:nvPr/>
        </p:nvPicPr>
        <p:blipFill>
          <a:blip r:embed="rId3" cstate="print"/>
          <a:srcRect/>
          <a:stretch>
            <a:fillRect/>
          </a:stretch>
        </p:blipFill>
        <p:spPr bwMode="auto">
          <a:xfrm>
            <a:off x="6057900" y="4149080"/>
            <a:ext cx="2936545" cy="141389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GB" dirty="0" err="1" smtClean="0">
                <a:solidFill>
                  <a:srgbClr val="0070C0"/>
                </a:solidFill>
              </a:rPr>
              <a:t>Leyla’s</a:t>
            </a:r>
            <a:r>
              <a:rPr lang="en-GB" dirty="0" smtClean="0">
                <a:solidFill>
                  <a:srgbClr val="0070C0"/>
                </a:solidFill>
              </a:rPr>
              <a:t> record – </a:t>
            </a:r>
            <a:r>
              <a:rPr lang="en-GB" dirty="0" smtClean="0">
                <a:solidFill>
                  <a:srgbClr val="C00000"/>
                </a:solidFill>
              </a:rPr>
              <a:t>reflective account</a:t>
            </a:r>
            <a:endParaRPr lang="en-GB" dirty="0">
              <a:solidFill>
                <a:srgbClr val="C00000"/>
              </a:solidFill>
            </a:endParaRPr>
          </a:p>
        </p:txBody>
      </p:sp>
      <p:sp>
        <p:nvSpPr>
          <p:cNvPr id="3" name="Content Placeholder 2"/>
          <p:cNvSpPr>
            <a:spLocks noGrp="1"/>
          </p:cNvSpPr>
          <p:nvPr>
            <p:ph idx="1"/>
          </p:nvPr>
        </p:nvSpPr>
        <p:spPr>
          <a:xfrm>
            <a:off x="0" y="1124744"/>
            <a:ext cx="9144000" cy="5001419"/>
          </a:xfrm>
        </p:spPr>
        <p:txBody>
          <a:bodyPr/>
          <a:lstStyle/>
          <a:p>
            <a:r>
              <a:rPr lang="en-GB" sz="2000" b="1" dirty="0" smtClean="0">
                <a:solidFill>
                  <a:srgbClr val="0070C0"/>
                </a:solidFill>
              </a:rPr>
              <a:t>Provide a reflective account of how you met one or more of the Standards for Pharmacy Professionals – this particular record is ion regards to Standard 3 </a:t>
            </a:r>
            <a:r>
              <a:rPr lang="en-GB" sz="2000" b="1" dirty="0" smtClean="0">
                <a:solidFill>
                  <a:srgbClr val="C00000"/>
                </a:solidFill>
              </a:rPr>
              <a:t>“communicate effectively </a:t>
            </a:r>
            <a:r>
              <a:rPr lang="en-GB" sz="2000" b="1" dirty="0" smtClean="0">
                <a:solidFill>
                  <a:srgbClr val="0070C0"/>
                </a:solidFill>
              </a:rPr>
              <a:t>“.</a:t>
            </a:r>
            <a:endParaRPr lang="en-GB" sz="2000" dirty="0" smtClean="0">
              <a:solidFill>
                <a:srgbClr val="0070C0"/>
              </a:solidFill>
            </a:endParaRPr>
          </a:p>
          <a:p>
            <a:pPr lvl="0"/>
            <a:r>
              <a:rPr lang="en-GB" sz="1800" i="1" dirty="0" smtClean="0"/>
              <a:t>I am the NPA Chief Pharmacist /Director of Pharmacy and manage a team of pharmacists</a:t>
            </a:r>
          </a:p>
          <a:p>
            <a:pPr lvl="0"/>
            <a:r>
              <a:rPr lang="en-GB" sz="1800" i="1" dirty="0" smtClean="0"/>
              <a:t>My service users include; NPA members, superintendents, the NPA board and other healthcare professionals and health organisations</a:t>
            </a:r>
          </a:p>
          <a:p>
            <a:pPr lvl="0"/>
            <a:r>
              <a:rPr lang="en-GB" sz="1800" i="1" dirty="0" smtClean="0"/>
              <a:t>Effective communication is vital in my role everyday in a wide variety of situations – such as discussing issues/advising  my team and other healthcare professionals</a:t>
            </a:r>
          </a:p>
          <a:p>
            <a:pPr lvl="0"/>
            <a:r>
              <a:rPr lang="en-GB" sz="1800" i="1" dirty="0" smtClean="0"/>
              <a:t>A good example of my ability to effectively communicate discussing the top patient safety concerns, analytics of the patient safety reports submitted to the NPA and ongoing legal cases with the other MSO at the Patient Safety Group</a:t>
            </a:r>
          </a:p>
          <a:p>
            <a:pPr lvl="0"/>
            <a:r>
              <a:rPr lang="en-GB" sz="1800" i="1" dirty="0" smtClean="0"/>
              <a:t>We all discussed these topics and were able to communicate ideas with each other in order to then cascade the concerns to community pharmacists and in the best manner</a:t>
            </a:r>
          </a:p>
          <a:p>
            <a:pPr lvl="0"/>
            <a:endParaRPr lang="en-GB" sz="1800" i="1"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Review of records </a:t>
            </a:r>
            <a:endParaRPr lang="en-GB" b="1" dirty="0">
              <a:solidFill>
                <a:srgbClr val="0070C0"/>
              </a:solidFill>
            </a:endParaRPr>
          </a:p>
        </p:txBody>
      </p:sp>
      <p:sp>
        <p:nvSpPr>
          <p:cNvPr id="3" name="Content Placeholder 2"/>
          <p:cNvSpPr>
            <a:spLocks noGrp="1"/>
          </p:cNvSpPr>
          <p:nvPr>
            <p:ph idx="1"/>
          </p:nvPr>
        </p:nvSpPr>
        <p:spPr>
          <a:xfrm>
            <a:off x="0" y="1268760"/>
            <a:ext cx="9144000" cy="4857403"/>
          </a:xfrm>
        </p:spPr>
        <p:txBody>
          <a:bodyPr/>
          <a:lstStyle/>
          <a:p>
            <a:r>
              <a:rPr lang="en-GB" dirty="0" smtClean="0"/>
              <a:t>All records go through an automatic checking process</a:t>
            </a:r>
          </a:p>
          <a:p>
            <a:r>
              <a:rPr lang="en-GB" dirty="0" smtClean="0"/>
              <a:t>Minimum of </a:t>
            </a:r>
            <a:r>
              <a:rPr lang="en-GB" b="1" dirty="0" smtClean="0"/>
              <a:t>2.5% </a:t>
            </a:r>
            <a:r>
              <a:rPr lang="en-GB" dirty="0" smtClean="0"/>
              <a:t>of registrants selected for full review</a:t>
            </a:r>
          </a:p>
          <a:p>
            <a:r>
              <a:rPr lang="en-GB" dirty="0" smtClean="0"/>
              <a:t>Reviewed against set criteria</a:t>
            </a:r>
          </a:p>
          <a:p>
            <a:pPr lvl="1"/>
            <a:r>
              <a:rPr lang="en-GB" sz="3200" dirty="0" smtClean="0"/>
              <a:t>Core </a:t>
            </a:r>
          </a:p>
          <a:p>
            <a:pPr lvl="1"/>
            <a:r>
              <a:rPr lang="en-GB" sz="3200" dirty="0" smtClean="0"/>
              <a:t>Feedback</a:t>
            </a:r>
          </a:p>
        </p:txBody>
      </p:sp>
      <p:pic>
        <p:nvPicPr>
          <p:cNvPr id="4" name="Picture 3" descr="\\filestore\Hollie Ryder$\config\Desktop\if_college_checkbox.jpg"/>
          <p:cNvPicPr/>
          <p:nvPr/>
        </p:nvPicPr>
        <p:blipFill>
          <a:blip r:embed="rId3" cstate="print"/>
          <a:srcRect/>
          <a:stretch>
            <a:fillRect/>
          </a:stretch>
        </p:blipFill>
        <p:spPr bwMode="auto">
          <a:xfrm>
            <a:off x="6156176" y="4293096"/>
            <a:ext cx="2736304" cy="1454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Review of records </a:t>
            </a:r>
            <a:endParaRPr lang="en-GB" b="1" dirty="0">
              <a:solidFill>
                <a:srgbClr val="0070C0"/>
              </a:solidFill>
            </a:endParaRPr>
          </a:p>
        </p:txBody>
      </p:sp>
      <p:sp>
        <p:nvSpPr>
          <p:cNvPr id="3" name="Content Placeholder 2"/>
          <p:cNvSpPr>
            <a:spLocks noGrp="1"/>
          </p:cNvSpPr>
          <p:nvPr>
            <p:ph idx="1"/>
          </p:nvPr>
        </p:nvSpPr>
        <p:spPr>
          <a:xfrm>
            <a:off x="0" y="1600200"/>
            <a:ext cx="9144000" cy="4525963"/>
          </a:xfrm>
        </p:spPr>
        <p:txBody>
          <a:bodyPr/>
          <a:lstStyle/>
          <a:p>
            <a:r>
              <a:rPr lang="en-GB" dirty="0" smtClean="0"/>
              <a:t>Undertaken by a pharmacy professional </a:t>
            </a:r>
            <a:r>
              <a:rPr lang="en-GB" b="1" dirty="0" smtClean="0"/>
              <a:t>and</a:t>
            </a:r>
            <a:r>
              <a:rPr lang="en-GB" dirty="0" smtClean="0"/>
              <a:t> lay reviewer </a:t>
            </a:r>
          </a:p>
          <a:p>
            <a:r>
              <a:rPr lang="en-GB" dirty="0" smtClean="0"/>
              <a:t>May be required to submit further information to verify records</a:t>
            </a:r>
          </a:p>
          <a:p>
            <a:r>
              <a:rPr lang="en-GB" dirty="0" smtClean="0"/>
              <a:t>Tailored feedback provided</a:t>
            </a:r>
          </a:p>
          <a:p>
            <a:r>
              <a:rPr lang="en-GB" b="1" dirty="0" smtClean="0"/>
              <a:t>No</a:t>
            </a:r>
            <a:r>
              <a:rPr lang="en-GB" dirty="0" smtClean="0"/>
              <a:t> feedback score </a:t>
            </a:r>
            <a:endParaRPr lang="en-GB" dirty="0"/>
          </a:p>
        </p:txBody>
      </p:sp>
      <p:pic>
        <p:nvPicPr>
          <p:cNvPr id="4" name="Picture 3" descr="\\filestore\Hollie Ryder$\config\Desktop\if_college_checkbox.jpg"/>
          <p:cNvPicPr/>
          <p:nvPr/>
        </p:nvPicPr>
        <p:blipFill>
          <a:blip r:embed="rId3" cstate="print"/>
          <a:srcRect/>
          <a:stretch>
            <a:fillRect/>
          </a:stretch>
        </p:blipFill>
        <p:spPr bwMode="auto">
          <a:xfrm>
            <a:off x="6084168" y="4005064"/>
            <a:ext cx="2736304" cy="1454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NPA resources</a:t>
            </a:r>
            <a:endParaRPr lang="en-GB" b="1" dirty="0">
              <a:solidFill>
                <a:srgbClr val="0070C0"/>
              </a:solidFill>
            </a:endParaRPr>
          </a:p>
        </p:txBody>
      </p:sp>
      <p:sp>
        <p:nvSpPr>
          <p:cNvPr id="3" name="Content Placeholder 2"/>
          <p:cNvSpPr>
            <a:spLocks noGrp="1"/>
          </p:cNvSpPr>
          <p:nvPr>
            <p:ph idx="1"/>
          </p:nvPr>
        </p:nvSpPr>
        <p:spPr>
          <a:xfrm>
            <a:off x="0" y="1124744"/>
            <a:ext cx="9144000" cy="5001419"/>
          </a:xfrm>
        </p:spPr>
        <p:txBody>
          <a:bodyPr/>
          <a:lstStyle/>
          <a:p>
            <a:r>
              <a:rPr lang="en-GB" dirty="0" smtClean="0"/>
              <a:t>Suite of supportive resources will be made available for members</a:t>
            </a:r>
          </a:p>
          <a:p>
            <a:pPr lvl="1"/>
            <a:r>
              <a:rPr lang="en-GB" dirty="0" smtClean="0"/>
              <a:t>Overview and FAQs</a:t>
            </a:r>
          </a:p>
          <a:p>
            <a:pPr lvl="1"/>
            <a:r>
              <a:rPr lang="en-GB" dirty="0" smtClean="0"/>
              <a:t>Templates</a:t>
            </a:r>
          </a:p>
          <a:p>
            <a:pPr lvl="1"/>
            <a:r>
              <a:rPr lang="en-GB" dirty="0" smtClean="0"/>
              <a:t>Examples and case studies</a:t>
            </a:r>
          </a:p>
          <a:p>
            <a:pPr lvl="1"/>
            <a:r>
              <a:rPr lang="en-GB" dirty="0" smtClean="0"/>
              <a:t>Suggested reading and learning topics</a:t>
            </a:r>
          </a:p>
          <a:p>
            <a:r>
              <a:rPr lang="en-GB" dirty="0" smtClean="0"/>
              <a:t>NPA will aim to act as a ‘peer’ or contact point for potential peers to assist in making arrangements for a peer discussion</a:t>
            </a:r>
          </a:p>
        </p:txBody>
      </p:sp>
      <p:pic>
        <p:nvPicPr>
          <p:cNvPr id="4" name="Picture 3" descr="\\filestore\Hollie Ryder$\config\Desktop\1.7-learning-resources-1000.jpg"/>
          <p:cNvPicPr/>
          <p:nvPr/>
        </p:nvPicPr>
        <p:blipFill>
          <a:blip r:embed="rId3" cstate="print"/>
          <a:srcRect/>
          <a:stretch>
            <a:fillRect/>
          </a:stretch>
        </p:blipFill>
        <p:spPr bwMode="auto">
          <a:xfrm>
            <a:off x="5868144" y="1844824"/>
            <a:ext cx="3024336" cy="144016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GB" b="1" dirty="0" smtClean="0">
                <a:solidFill>
                  <a:srgbClr val="0070C0"/>
                </a:solidFill>
              </a:rPr>
              <a:t>Next steps</a:t>
            </a:r>
            <a:endParaRPr lang="en-GB" b="1" dirty="0">
              <a:solidFill>
                <a:srgbClr val="0070C0"/>
              </a:solidFill>
            </a:endParaRPr>
          </a:p>
        </p:txBody>
      </p:sp>
      <p:sp>
        <p:nvSpPr>
          <p:cNvPr id="3" name="Content Placeholder 2"/>
          <p:cNvSpPr>
            <a:spLocks noGrp="1"/>
          </p:cNvSpPr>
          <p:nvPr>
            <p:ph idx="1"/>
          </p:nvPr>
        </p:nvSpPr>
        <p:spPr>
          <a:xfrm>
            <a:off x="0" y="1268760"/>
            <a:ext cx="9144000" cy="4857403"/>
          </a:xfrm>
        </p:spPr>
        <p:txBody>
          <a:bodyPr/>
          <a:lstStyle/>
          <a:p>
            <a:pPr marL="514350" indent="-514350">
              <a:buFont typeface="+mj-lt"/>
              <a:buAutoNum type="arabicPeriod"/>
            </a:pPr>
            <a:r>
              <a:rPr lang="en-GB" sz="2800" dirty="0" smtClean="0"/>
              <a:t>Start to think about </a:t>
            </a:r>
            <a:r>
              <a:rPr lang="en-GB" sz="2800" b="1" dirty="0" smtClean="0">
                <a:solidFill>
                  <a:srgbClr val="FF0000"/>
                </a:solidFill>
              </a:rPr>
              <a:t>CPD topics </a:t>
            </a:r>
            <a:r>
              <a:rPr lang="en-GB" sz="2800" dirty="0" smtClean="0"/>
              <a:t>– use the NPA resources for ideas</a:t>
            </a:r>
          </a:p>
          <a:p>
            <a:pPr marL="514350" indent="-514350">
              <a:buFont typeface="+mj-lt"/>
              <a:buAutoNum type="arabicPeriod"/>
            </a:pPr>
            <a:r>
              <a:rPr lang="en-GB" sz="2800" dirty="0" smtClean="0"/>
              <a:t>Begin thinking about </a:t>
            </a:r>
            <a:r>
              <a:rPr lang="en-GB" sz="2800" b="1" dirty="0" smtClean="0">
                <a:solidFill>
                  <a:srgbClr val="FF0000"/>
                </a:solidFill>
              </a:rPr>
              <a:t>finding a peer </a:t>
            </a:r>
            <a:r>
              <a:rPr lang="en-GB" sz="2800" dirty="0" smtClean="0"/>
              <a:t>– think who would be most suitable?</a:t>
            </a:r>
          </a:p>
          <a:p>
            <a:pPr marL="514350" indent="-514350">
              <a:buFont typeface="+mj-lt"/>
              <a:buAutoNum type="arabicPeriod"/>
            </a:pPr>
            <a:r>
              <a:rPr lang="en-GB" sz="2800" dirty="0" smtClean="0"/>
              <a:t>Watch out for the new </a:t>
            </a:r>
            <a:r>
              <a:rPr lang="en-GB" sz="2800" dirty="0" err="1" smtClean="0"/>
              <a:t>GPhC</a:t>
            </a:r>
            <a:r>
              <a:rPr lang="en-GB" sz="2800" dirty="0" smtClean="0"/>
              <a:t> </a:t>
            </a:r>
            <a:r>
              <a:rPr lang="en-GB" sz="2800" b="1" dirty="0" smtClean="0">
                <a:solidFill>
                  <a:srgbClr val="FF0000"/>
                </a:solidFill>
              </a:rPr>
              <a:t>online</a:t>
            </a:r>
            <a:r>
              <a:rPr lang="en-GB" sz="2800" dirty="0" smtClean="0"/>
              <a:t> </a:t>
            </a:r>
            <a:r>
              <a:rPr lang="en-GB" sz="2800" b="1" dirty="0" smtClean="0">
                <a:solidFill>
                  <a:srgbClr val="FF0000"/>
                </a:solidFill>
              </a:rPr>
              <a:t>portal</a:t>
            </a:r>
            <a:r>
              <a:rPr lang="en-GB" sz="2800" dirty="0" smtClean="0"/>
              <a:t> – once it is available, become familiar with the system</a:t>
            </a:r>
          </a:p>
          <a:p>
            <a:pPr marL="514350" indent="-514350">
              <a:buFont typeface="+mj-lt"/>
              <a:buAutoNum type="arabicPeriod"/>
            </a:pPr>
            <a:r>
              <a:rPr lang="en-GB" sz="2800" dirty="0" smtClean="0"/>
              <a:t>Plan a </a:t>
            </a:r>
            <a:r>
              <a:rPr lang="en-GB" sz="2800" b="1" dirty="0" smtClean="0">
                <a:solidFill>
                  <a:srgbClr val="FF0000"/>
                </a:solidFill>
              </a:rPr>
              <a:t>timeline</a:t>
            </a:r>
            <a:r>
              <a:rPr lang="en-GB" sz="2800" dirty="0" smtClean="0"/>
              <a:t> by which you want to have each of the six records completed by, in time for your registration renewal date – </a:t>
            </a:r>
            <a:r>
              <a:rPr lang="en-GB" sz="2800" b="1" dirty="0" smtClean="0">
                <a:solidFill>
                  <a:srgbClr val="FF0000"/>
                </a:solidFill>
              </a:rPr>
              <a:t>be prepared</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1143000"/>
          </a:xfrm>
        </p:spPr>
        <p:txBody>
          <a:bodyPr/>
          <a:lstStyle/>
          <a:p>
            <a:r>
              <a:rPr lang="en-GB" sz="4400" dirty="0" smtClean="0"/>
              <a:t>FAQs</a:t>
            </a:r>
            <a:endParaRPr lang="en-GB" sz="4400" dirty="0"/>
          </a:p>
        </p:txBody>
      </p:sp>
      <p:pic>
        <p:nvPicPr>
          <p:cNvPr id="4" name="Picture 3" descr="\\filestore\Hollie Ryder$\config\Desktop\5471047557_4dc13f5376.jpg"/>
          <p:cNvPicPr/>
          <p:nvPr/>
        </p:nvPicPr>
        <p:blipFill>
          <a:blip r:embed="rId3" cstate="print"/>
          <a:srcRect/>
          <a:stretch>
            <a:fillRect/>
          </a:stretch>
        </p:blipFill>
        <p:spPr bwMode="auto">
          <a:xfrm>
            <a:off x="3635896" y="2636912"/>
            <a:ext cx="2376264" cy="241344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359024"/>
          </a:xfrm>
        </p:spPr>
        <p:txBody>
          <a:bodyPr/>
          <a:lstStyle/>
          <a:p>
            <a:r>
              <a:rPr lang="en-GB" sz="3200" dirty="0" smtClean="0"/>
              <a:t>How long will it take to complete the six records and when do these need to be submitted by?</a:t>
            </a:r>
            <a:endParaRPr lang="en-GB" sz="3200" dirty="0"/>
          </a:p>
        </p:txBody>
      </p:sp>
      <p:sp>
        <p:nvSpPr>
          <p:cNvPr id="3" name="Content Placeholder 2"/>
          <p:cNvSpPr>
            <a:spLocks noGrp="1"/>
          </p:cNvSpPr>
          <p:nvPr>
            <p:ph idx="1"/>
          </p:nvPr>
        </p:nvSpPr>
        <p:spPr>
          <a:xfrm>
            <a:off x="0" y="1772816"/>
            <a:ext cx="9144000" cy="4353347"/>
          </a:xfrm>
        </p:spPr>
        <p:txBody>
          <a:bodyPr/>
          <a:lstStyle/>
          <a:p>
            <a:r>
              <a:rPr lang="en-GB" sz="2800" dirty="0" smtClean="0"/>
              <a:t>For CPD records, approximately 4.5 hours</a:t>
            </a:r>
          </a:p>
          <a:p>
            <a:r>
              <a:rPr lang="en-GB" sz="2800" dirty="0" smtClean="0"/>
              <a:t>For the peer discussion (including arranging the discussion and the write up) 2 to 5 hours</a:t>
            </a:r>
          </a:p>
          <a:p>
            <a:pPr lvl="1">
              <a:buFont typeface="Courier New" pitchFamily="49" charset="0"/>
              <a:buChar char="o"/>
            </a:pPr>
            <a:r>
              <a:rPr lang="en-GB" dirty="0" smtClean="0"/>
              <a:t>The peer discussion itself is expected to be around 30 minutes to one hour</a:t>
            </a:r>
          </a:p>
          <a:p>
            <a:r>
              <a:rPr lang="en-GB" sz="2800" dirty="0" smtClean="0"/>
              <a:t>For the reflective account, approximately an hour</a:t>
            </a:r>
          </a:p>
          <a:p>
            <a:r>
              <a:rPr lang="en-GB" sz="2800" dirty="0" smtClean="0"/>
              <a:t>These records must be submitted each year, at the same time registration renewal is completed</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144000" cy="1143000"/>
          </a:xfrm>
        </p:spPr>
        <p:txBody>
          <a:bodyPr>
            <a:normAutofit fontScale="90000"/>
          </a:bodyPr>
          <a:lstStyle/>
          <a:p>
            <a:r>
              <a:rPr lang="en-GB" sz="3200" dirty="0" smtClean="0"/>
              <a:t>If I miss the submission deadline or I cannot complete/submit all the records, will I be able to renew my registration?</a:t>
            </a:r>
            <a:endParaRPr lang="en-GB" sz="3200" dirty="0"/>
          </a:p>
        </p:txBody>
      </p:sp>
      <p:sp>
        <p:nvSpPr>
          <p:cNvPr id="3" name="Content Placeholder 2"/>
          <p:cNvSpPr>
            <a:spLocks noGrp="1"/>
          </p:cNvSpPr>
          <p:nvPr>
            <p:ph idx="1"/>
          </p:nvPr>
        </p:nvSpPr>
        <p:spPr>
          <a:xfrm>
            <a:off x="0" y="2060848"/>
            <a:ext cx="9144000" cy="4065315"/>
          </a:xfrm>
        </p:spPr>
        <p:txBody>
          <a:bodyPr/>
          <a:lstStyle/>
          <a:p>
            <a:r>
              <a:rPr lang="en-GB" sz="2800" dirty="0" smtClean="0"/>
              <a:t>When renewing registration, registrants must declare that you will comply with the revalidation framework</a:t>
            </a:r>
          </a:p>
          <a:p>
            <a:r>
              <a:rPr lang="en-GB" sz="2800" dirty="0" smtClean="0"/>
              <a:t>If unable to submit some/all records - inform </a:t>
            </a:r>
            <a:r>
              <a:rPr lang="en-GB" sz="2800" dirty="0" err="1" smtClean="0"/>
              <a:t>GPhC</a:t>
            </a:r>
            <a:r>
              <a:rPr lang="en-GB" sz="2800" dirty="0" smtClean="0"/>
              <a:t> in advance of renewal</a:t>
            </a:r>
          </a:p>
          <a:p>
            <a:r>
              <a:rPr lang="en-GB" sz="2800" dirty="0" smtClean="0"/>
              <a:t>Dependant on individual circumstances/reasons, may still be able to renew registration</a:t>
            </a:r>
          </a:p>
          <a:p>
            <a:r>
              <a:rPr lang="en-GB" sz="2800" dirty="0" smtClean="0"/>
              <a:t>Without good reasons, you will enter a remediation process</a:t>
            </a:r>
            <a:endParaRPr lang="en-GB" sz="28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solidFill>
                  <a:srgbClr val="0070C0"/>
                </a:solidFill>
              </a:rPr>
              <a:t>How do we currently complete CPDs?</a:t>
            </a:r>
            <a:endParaRPr lang="en-GB" dirty="0">
              <a:solidFill>
                <a:srgbClr val="0070C0"/>
              </a:solidFill>
            </a:endParaRPr>
          </a:p>
        </p:txBody>
      </p:sp>
      <p:sp>
        <p:nvSpPr>
          <p:cNvPr id="3" name="Content Placeholder 2"/>
          <p:cNvSpPr>
            <a:spLocks noGrp="1"/>
          </p:cNvSpPr>
          <p:nvPr>
            <p:ph idx="1"/>
          </p:nvPr>
        </p:nvSpPr>
        <p:spPr>
          <a:xfrm>
            <a:off x="0" y="1268761"/>
            <a:ext cx="4283968" cy="4464496"/>
          </a:xfrm>
        </p:spPr>
        <p:txBody>
          <a:bodyPr/>
          <a:lstStyle/>
          <a:p>
            <a:r>
              <a:rPr lang="en-GB" dirty="0" smtClean="0"/>
              <a:t>Record online – uptodate.org.uk</a:t>
            </a:r>
          </a:p>
          <a:p>
            <a:r>
              <a:rPr lang="en-GB" dirty="0" smtClean="0"/>
              <a:t>Complete </a:t>
            </a:r>
            <a:r>
              <a:rPr lang="en-GB" b="1" dirty="0" smtClean="0">
                <a:solidFill>
                  <a:srgbClr val="FF0000"/>
                </a:solidFill>
              </a:rPr>
              <a:t>nine</a:t>
            </a:r>
            <a:r>
              <a:rPr lang="en-GB" dirty="0" smtClean="0"/>
              <a:t> CPD entries for each year of registration</a:t>
            </a:r>
          </a:p>
          <a:p>
            <a:r>
              <a:rPr lang="en-GB" dirty="0" smtClean="0"/>
              <a:t>Submit as part of ‘Call and Review’ request</a:t>
            </a:r>
            <a:endParaRPr lang="en-GB" dirty="0"/>
          </a:p>
        </p:txBody>
      </p:sp>
      <p:pic>
        <p:nvPicPr>
          <p:cNvPr id="5" name="Picture 4"/>
          <p:cNvPicPr/>
          <p:nvPr/>
        </p:nvPicPr>
        <p:blipFill>
          <a:blip r:embed="rId3" cstate="print"/>
          <a:srcRect l="65448" t="11111" r="885"/>
          <a:stretch>
            <a:fillRect/>
          </a:stretch>
        </p:blipFill>
        <p:spPr bwMode="auto">
          <a:xfrm>
            <a:off x="4283968" y="1196752"/>
            <a:ext cx="4608512" cy="453650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sz="3200" dirty="0" smtClean="0"/>
              <a:t>How will the records submitted be reviewed and will feedback be provided?</a:t>
            </a:r>
            <a:endParaRPr lang="en-GB" sz="3200" dirty="0"/>
          </a:p>
        </p:txBody>
      </p:sp>
      <p:sp>
        <p:nvSpPr>
          <p:cNvPr id="3" name="Content Placeholder 2"/>
          <p:cNvSpPr>
            <a:spLocks noGrp="1"/>
          </p:cNvSpPr>
          <p:nvPr>
            <p:ph idx="1"/>
          </p:nvPr>
        </p:nvSpPr>
        <p:spPr>
          <a:xfrm>
            <a:off x="0" y="1412777"/>
            <a:ext cx="9144000" cy="3168351"/>
          </a:xfrm>
        </p:spPr>
        <p:txBody>
          <a:bodyPr>
            <a:normAutofit fontScale="92500" lnSpcReduction="20000"/>
          </a:bodyPr>
          <a:lstStyle/>
          <a:p>
            <a:r>
              <a:rPr lang="en-GB" sz="2800" dirty="0" smtClean="0"/>
              <a:t>All submissions undergo an automatic check to ensure all records are complete</a:t>
            </a:r>
          </a:p>
          <a:p>
            <a:r>
              <a:rPr lang="en-GB" sz="2800" dirty="0" smtClean="0"/>
              <a:t>Sample of submissions are selected for review</a:t>
            </a:r>
          </a:p>
          <a:p>
            <a:pPr lvl="1">
              <a:buFont typeface="Courier New" pitchFamily="49" charset="0"/>
              <a:buChar char="o"/>
            </a:pPr>
            <a:r>
              <a:rPr lang="en-GB" sz="2600" dirty="0" smtClean="0"/>
              <a:t>Informed if selected for review and when to expect the outcome</a:t>
            </a:r>
          </a:p>
          <a:p>
            <a:pPr lvl="1">
              <a:buFont typeface="Courier New" pitchFamily="49" charset="0"/>
              <a:buChar char="o"/>
            </a:pPr>
            <a:r>
              <a:rPr lang="en-GB" sz="2600" dirty="0" smtClean="0"/>
              <a:t>Reviewed against </a:t>
            </a:r>
            <a:r>
              <a:rPr lang="en-GB" sz="2600" dirty="0" err="1" smtClean="0"/>
              <a:t>GPhC</a:t>
            </a:r>
            <a:r>
              <a:rPr lang="en-GB" sz="2600" dirty="0" smtClean="0"/>
              <a:t> criteria</a:t>
            </a:r>
          </a:p>
          <a:p>
            <a:pPr lvl="1">
              <a:buFont typeface="Courier New" pitchFamily="49" charset="0"/>
              <a:buChar char="o"/>
            </a:pPr>
            <a:r>
              <a:rPr lang="en-GB" sz="2600" dirty="0" smtClean="0"/>
              <a:t>Peer contacted </a:t>
            </a:r>
          </a:p>
          <a:p>
            <a:pPr lvl="1">
              <a:buFont typeface="Courier New" pitchFamily="49" charset="0"/>
              <a:buChar char="o"/>
            </a:pPr>
            <a:r>
              <a:rPr lang="en-GB" sz="2600" dirty="0" smtClean="0"/>
              <a:t>Undertaken by pharmacy professional and lay reviewer</a:t>
            </a:r>
          </a:p>
          <a:p>
            <a:pPr lvl="1">
              <a:buFont typeface="Courier New" pitchFamily="49" charset="0"/>
              <a:buChar char="o"/>
            </a:pPr>
            <a:r>
              <a:rPr lang="en-GB" sz="2600" dirty="0" smtClean="0"/>
              <a:t>A feedback report will be provided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Who are the ‘service users’?</a:t>
            </a:r>
            <a:endParaRPr lang="en-GB" sz="3200" dirty="0"/>
          </a:p>
        </p:txBody>
      </p:sp>
      <p:sp>
        <p:nvSpPr>
          <p:cNvPr id="3" name="Content Placeholder 2"/>
          <p:cNvSpPr>
            <a:spLocks noGrp="1"/>
          </p:cNvSpPr>
          <p:nvPr>
            <p:ph idx="1"/>
          </p:nvPr>
        </p:nvSpPr>
        <p:spPr>
          <a:xfrm>
            <a:off x="0" y="1268760"/>
            <a:ext cx="9144000" cy="4857403"/>
          </a:xfrm>
        </p:spPr>
        <p:txBody>
          <a:bodyPr/>
          <a:lstStyle/>
          <a:p>
            <a:r>
              <a:rPr lang="en-GB" sz="2800" dirty="0" smtClean="0"/>
              <a:t>Dependent on the pharmacists and pharmacy technicians area of practice</a:t>
            </a:r>
          </a:p>
          <a:p>
            <a:r>
              <a:rPr lang="en-GB" sz="2800" dirty="0" smtClean="0"/>
              <a:t>This can include:</a:t>
            </a:r>
          </a:p>
          <a:p>
            <a:pPr lvl="1"/>
            <a:r>
              <a:rPr lang="en-GB" dirty="0" smtClean="0"/>
              <a:t>Patients</a:t>
            </a:r>
          </a:p>
          <a:p>
            <a:pPr lvl="1"/>
            <a:r>
              <a:rPr lang="en-GB" dirty="0" smtClean="0"/>
              <a:t>Patient family and carers </a:t>
            </a:r>
          </a:p>
          <a:p>
            <a:pPr lvl="1"/>
            <a:r>
              <a:rPr lang="en-GB" dirty="0" smtClean="0"/>
              <a:t>Health and non-health professional colleagues</a:t>
            </a:r>
          </a:p>
          <a:p>
            <a:pPr lvl="1"/>
            <a:r>
              <a:rPr lang="en-GB" dirty="0" smtClean="0"/>
              <a:t>Students/trainees</a:t>
            </a:r>
          </a:p>
          <a:p>
            <a:pPr lvl="1"/>
            <a:r>
              <a:rPr lang="en-GB" dirty="0" smtClean="0"/>
              <a:t>Organisations </a:t>
            </a:r>
          </a:p>
          <a:p>
            <a:r>
              <a:rPr lang="en-GB" sz="2800" dirty="0" smtClean="0"/>
              <a:t>Include direct and indirect recipients</a:t>
            </a:r>
          </a:p>
          <a:p>
            <a:endParaRPr lang="en-GB" sz="2800" dirty="0"/>
          </a:p>
        </p:txBody>
      </p:sp>
      <p:pic>
        <p:nvPicPr>
          <p:cNvPr id="4" name="Picture 3" descr="\\filestore\Hollie Ryder$\config\Desktop\images.jpg"/>
          <p:cNvPicPr/>
          <p:nvPr/>
        </p:nvPicPr>
        <p:blipFill>
          <a:blip r:embed="rId3" cstate="print"/>
          <a:srcRect/>
          <a:stretch>
            <a:fillRect/>
          </a:stretch>
        </p:blipFill>
        <p:spPr bwMode="auto">
          <a:xfrm>
            <a:off x="6300192" y="1844824"/>
            <a:ext cx="2376264" cy="168401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lstStyle/>
          <a:p>
            <a:r>
              <a:rPr lang="en-GB" sz="3200" dirty="0" smtClean="0"/>
              <a:t>Who can be a peer and how do I find a peer? </a:t>
            </a:r>
            <a:endParaRPr lang="en-GB" sz="3200" dirty="0"/>
          </a:p>
        </p:txBody>
      </p:sp>
      <p:sp>
        <p:nvSpPr>
          <p:cNvPr id="3" name="Content Placeholder 2"/>
          <p:cNvSpPr>
            <a:spLocks noGrp="1"/>
          </p:cNvSpPr>
          <p:nvPr>
            <p:ph idx="1"/>
          </p:nvPr>
        </p:nvSpPr>
        <p:spPr>
          <a:xfrm>
            <a:off x="0" y="1268760"/>
            <a:ext cx="9144000" cy="4857403"/>
          </a:xfrm>
        </p:spPr>
        <p:txBody>
          <a:bodyPr/>
          <a:lstStyle/>
          <a:p>
            <a:r>
              <a:rPr lang="en-GB" sz="2800" dirty="0" smtClean="0"/>
              <a:t>A number of examples:</a:t>
            </a:r>
          </a:p>
          <a:p>
            <a:pPr lvl="1"/>
            <a:r>
              <a:rPr lang="en-GB" dirty="0" smtClean="0"/>
              <a:t>Another pharmacist/technician</a:t>
            </a:r>
          </a:p>
          <a:p>
            <a:pPr lvl="1"/>
            <a:r>
              <a:rPr lang="en-GB" dirty="0" smtClean="0"/>
              <a:t>Another health professional</a:t>
            </a:r>
          </a:p>
          <a:p>
            <a:pPr lvl="1"/>
            <a:r>
              <a:rPr lang="en-GB" dirty="0" smtClean="0"/>
              <a:t>A non-health professional that has an insight into your role</a:t>
            </a:r>
          </a:p>
          <a:p>
            <a:pPr lvl="1"/>
            <a:r>
              <a:rPr lang="en-GB" dirty="0" smtClean="0"/>
              <a:t>Someone you work with</a:t>
            </a:r>
          </a:p>
          <a:p>
            <a:pPr lvl="1"/>
            <a:r>
              <a:rPr lang="en-GB" dirty="0" smtClean="0"/>
              <a:t>A group of individuals in a similar role</a:t>
            </a:r>
          </a:p>
          <a:p>
            <a:r>
              <a:rPr lang="en-GB" sz="2800" b="1" dirty="0" smtClean="0">
                <a:solidFill>
                  <a:srgbClr val="FF0000"/>
                </a:solidFill>
              </a:rPr>
              <a:t>Not</a:t>
            </a:r>
            <a:r>
              <a:rPr lang="en-GB" sz="2800" dirty="0" smtClean="0"/>
              <a:t> an individual with which you have a close relationship with (such as a family member or friend)</a:t>
            </a:r>
          </a:p>
        </p:txBody>
      </p:sp>
      <p:pic>
        <p:nvPicPr>
          <p:cNvPr id="4" name="Picture 3" descr="\\filestore\Hollie Ryder$\config\Desktop\peer-review-featimg-copy.png"/>
          <p:cNvPicPr/>
          <p:nvPr/>
        </p:nvPicPr>
        <p:blipFill>
          <a:blip r:embed="rId3" cstate="print"/>
          <a:srcRect/>
          <a:stretch>
            <a:fillRect/>
          </a:stretch>
        </p:blipFill>
        <p:spPr bwMode="auto">
          <a:xfrm>
            <a:off x="5902630" y="1196752"/>
            <a:ext cx="3241370" cy="1628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sz="3200" dirty="0" smtClean="0"/>
              <a:t>How is a reflective account different from a CPD record?</a:t>
            </a:r>
            <a:endParaRPr lang="en-GB" sz="3200" dirty="0"/>
          </a:p>
        </p:txBody>
      </p:sp>
      <p:sp>
        <p:nvSpPr>
          <p:cNvPr id="3" name="Content Placeholder 2"/>
          <p:cNvSpPr>
            <a:spLocks noGrp="1"/>
          </p:cNvSpPr>
          <p:nvPr>
            <p:ph idx="1"/>
          </p:nvPr>
        </p:nvSpPr>
        <p:spPr>
          <a:xfrm>
            <a:off x="0" y="1600200"/>
            <a:ext cx="9144000" cy="4525963"/>
          </a:xfrm>
        </p:spPr>
        <p:txBody>
          <a:bodyPr/>
          <a:lstStyle/>
          <a:p>
            <a:r>
              <a:rPr lang="en-GB" sz="2800" b="1" dirty="0" smtClean="0"/>
              <a:t>Reflective account</a:t>
            </a:r>
            <a:r>
              <a:rPr lang="en-GB" sz="2800" dirty="0" smtClean="0"/>
              <a:t>: type of learning that focuses on how the individual meets one or more of the </a:t>
            </a:r>
            <a:r>
              <a:rPr lang="en-GB" sz="2800" dirty="0" err="1" smtClean="0"/>
              <a:t>GPhC</a:t>
            </a:r>
            <a:r>
              <a:rPr lang="en-GB" sz="2800" dirty="0" smtClean="0"/>
              <a:t> standard(s) for pharmacy professionals </a:t>
            </a:r>
          </a:p>
          <a:p>
            <a:pPr>
              <a:buNone/>
            </a:pPr>
            <a:endParaRPr lang="en-GB" sz="2800" dirty="0" smtClean="0"/>
          </a:p>
          <a:p>
            <a:r>
              <a:rPr lang="en-GB" sz="2800" b="1" dirty="0" smtClean="0"/>
              <a:t>CPD entries: </a:t>
            </a:r>
            <a:r>
              <a:rPr lang="en-GB" sz="2800" dirty="0" smtClean="0"/>
              <a:t>type of learning that does not need to focus on the </a:t>
            </a:r>
            <a:r>
              <a:rPr lang="en-GB" sz="2800" dirty="0" err="1" smtClean="0"/>
              <a:t>GPhC</a:t>
            </a:r>
            <a:r>
              <a:rPr lang="en-GB" sz="2800" dirty="0" smtClean="0"/>
              <a:t> standards – but it must be relevant to the individuals practice </a:t>
            </a:r>
            <a:endParaRPr lang="en-GB" sz="28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143000"/>
          </a:xfrm>
        </p:spPr>
        <p:txBody>
          <a:bodyPr/>
          <a:lstStyle/>
          <a:p>
            <a:r>
              <a:rPr lang="en-GB" sz="3200" dirty="0" smtClean="0"/>
              <a:t>What will happen to my previous CPD records on the ‘uptodate.org’ system?</a:t>
            </a:r>
            <a:endParaRPr lang="en-GB" sz="3200" dirty="0"/>
          </a:p>
        </p:txBody>
      </p:sp>
      <p:sp>
        <p:nvSpPr>
          <p:cNvPr id="3" name="Content Placeholder 2"/>
          <p:cNvSpPr>
            <a:spLocks noGrp="1"/>
          </p:cNvSpPr>
          <p:nvPr>
            <p:ph idx="1"/>
          </p:nvPr>
        </p:nvSpPr>
        <p:spPr>
          <a:xfrm>
            <a:off x="0" y="1600200"/>
            <a:ext cx="9144000" cy="4525963"/>
          </a:xfrm>
        </p:spPr>
        <p:txBody>
          <a:bodyPr/>
          <a:lstStyle/>
          <a:p>
            <a:r>
              <a:rPr lang="en-GB" sz="2800" dirty="0" smtClean="0"/>
              <a:t>Under new framework – only submit records for the previous year</a:t>
            </a:r>
          </a:p>
          <a:p>
            <a:r>
              <a:rPr lang="en-GB" sz="2800" dirty="0" smtClean="0"/>
              <a:t>Records on the uptodate.org system will </a:t>
            </a:r>
            <a:r>
              <a:rPr lang="en-GB" sz="2800" b="1" dirty="0" smtClean="0">
                <a:solidFill>
                  <a:srgbClr val="C00000"/>
                </a:solidFill>
              </a:rPr>
              <a:t>not</a:t>
            </a:r>
            <a:r>
              <a:rPr lang="en-GB" sz="2800" dirty="0" smtClean="0"/>
              <a:t> be transferred to the new online portal</a:t>
            </a:r>
          </a:p>
          <a:p>
            <a:r>
              <a:rPr lang="en-GB" sz="2800" dirty="0" smtClean="0"/>
              <a:t>Ability to print a copy of records on the uptodate.org system</a:t>
            </a:r>
          </a:p>
          <a:p>
            <a:r>
              <a:rPr lang="en-GB" sz="2800" dirty="0" smtClean="0"/>
              <a:t>Uptodate.org system will turn off on </a:t>
            </a:r>
            <a:r>
              <a:rPr lang="en-GB" sz="2800" dirty="0" smtClean="0">
                <a:solidFill>
                  <a:srgbClr val="C00000"/>
                </a:solidFill>
              </a:rPr>
              <a:t>30 June 2018</a:t>
            </a:r>
            <a:endParaRPr lang="en-GB" sz="2800" b="1" dirty="0" smtClean="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lstStyle/>
          <a:p>
            <a:r>
              <a:rPr lang="en-GB" sz="4400" dirty="0" smtClean="0"/>
              <a:t>Questions?</a:t>
            </a:r>
            <a:endParaRPr lang="en-GB" sz="4400" dirty="0"/>
          </a:p>
        </p:txBody>
      </p:sp>
      <p:pic>
        <p:nvPicPr>
          <p:cNvPr id="5" name="Picture 4" descr="\\filestore\Hollie Ryder$\config\Desktop\images.jpg"/>
          <p:cNvPicPr/>
          <p:nvPr/>
        </p:nvPicPr>
        <p:blipFill>
          <a:blip r:embed="rId2" cstate="print"/>
          <a:srcRect/>
          <a:stretch>
            <a:fillRect/>
          </a:stretch>
        </p:blipFill>
        <p:spPr bwMode="auto">
          <a:xfrm>
            <a:off x="3707904" y="2492896"/>
            <a:ext cx="2142490" cy="212915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14602"/>
          </a:xfrm>
        </p:spPr>
        <p:txBody>
          <a:bodyPr>
            <a:normAutofit/>
          </a:bodyPr>
          <a:lstStyle/>
          <a:p>
            <a:r>
              <a:rPr lang="en-US" sz="6600" b="1" dirty="0" smtClean="0">
                <a:solidFill>
                  <a:srgbClr val="0085BF"/>
                </a:solidFill>
              </a:rPr>
              <a:t>GDPR</a:t>
            </a:r>
            <a:r>
              <a:rPr lang="en-US" sz="6600" dirty="0" smtClean="0">
                <a:solidFill>
                  <a:srgbClr val="0085BF"/>
                </a:solidFill>
              </a:rPr>
              <a:t/>
            </a:r>
            <a:br>
              <a:rPr lang="en-US" sz="6600" dirty="0" smtClean="0">
                <a:solidFill>
                  <a:srgbClr val="0085BF"/>
                </a:solidFill>
              </a:rPr>
            </a:br>
            <a:r>
              <a:rPr lang="en-US" sz="6600" dirty="0" smtClean="0">
                <a:solidFill>
                  <a:srgbClr val="0085BF"/>
                </a:solidFill>
              </a:rPr>
              <a:t>(what we know so far)</a:t>
            </a:r>
            <a:endParaRPr lang="en-US" sz="6600" dirty="0">
              <a:solidFill>
                <a:srgbClr val="0085BF"/>
              </a:solidFill>
            </a:endParaRPr>
          </a:p>
        </p:txBody>
      </p:sp>
    </p:spTree>
    <p:extLst>
      <p:ext uri="{BB962C8B-B14F-4D97-AF65-F5344CB8AC3E}">
        <p14:creationId xmlns:p14="http://schemas.microsoft.com/office/powerpoint/2010/main" val="1473127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08720"/>
            <a:ext cx="7848872" cy="4176464"/>
          </a:xfrm>
          <a:solidFill>
            <a:schemeClr val="accent1">
              <a:lumMod val="40000"/>
              <a:lumOff val="60000"/>
            </a:schemeClr>
          </a:solidFill>
        </p:spPr>
        <p:txBody>
          <a:bodyPr>
            <a:noAutofit/>
          </a:bodyPr>
          <a:lstStyle/>
          <a:p>
            <a:pPr>
              <a:buNone/>
            </a:pPr>
            <a:r>
              <a:rPr lang="en-GB" sz="2800" dirty="0" smtClean="0"/>
              <a:t>Presently data protection law is governed by:</a:t>
            </a:r>
            <a:br>
              <a:rPr lang="en-GB" sz="2800" dirty="0" smtClean="0"/>
            </a:br>
            <a:endParaRPr lang="en-GB" sz="2000" dirty="0" smtClean="0"/>
          </a:p>
          <a:p>
            <a:pPr marL="514350" indent="-514350"/>
            <a:r>
              <a:rPr lang="en-GB" sz="2800" b="1" dirty="0" smtClean="0">
                <a:solidFill>
                  <a:srgbClr val="0085BF"/>
                </a:solidFill>
              </a:rPr>
              <a:t>Data Protection Directive</a:t>
            </a:r>
          </a:p>
          <a:p>
            <a:pPr marL="914400" lvl="1" indent="-514350"/>
            <a:r>
              <a:rPr lang="en-GB" sz="2400" dirty="0" smtClean="0"/>
              <a:t>European directive providing the basis of data protection in Europe</a:t>
            </a:r>
          </a:p>
          <a:p>
            <a:pPr marL="514350" indent="-514350"/>
            <a:r>
              <a:rPr lang="en-GB" sz="2800" b="1" dirty="0" smtClean="0">
                <a:solidFill>
                  <a:srgbClr val="0085BF"/>
                </a:solidFill>
              </a:rPr>
              <a:t>Data Protection Act 1998 (DPA)</a:t>
            </a:r>
          </a:p>
          <a:p>
            <a:pPr marL="914400" lvl="1" indent="-514350"/>
            <a:r>
              <a:rPr lang="en-GB" sz="2400" dirty="0" smtClean="0"/>
              <a:t>Implementation of the EU directive</a:t>
            </a:r>
          </a:p>
          <a:p>
            <a:pPr marL="914400" lvl="1" indent="-514350"/>
            <a:r>
              <a:rPr lang="en-GB" sz="2400" dirty="0" smtClean="0"/>
              <a:t>UK law in force since 2000</a:t>
            </a:r>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143000"/>
          </a:xfrm>
        </p:spPr>
        <p:txBody>
          <a:bodyPr>
            <a:normAutofit/>
          </a:bodyPr>
          <a:lstStyle/>
          <a:p>
            <a:r>
              <a:rPr lang="en-GB" sz="4000" b="1" dirty="0" smtClean="0">
                <a:solidFill>
                  <a:srgbClr val="0085BF"/>
                </a:solidFill>
              </a:rPr>
              <a:t>Data protection law: what is changing?</a:t>
            </a:r>
            <a:endParaRPr lang="en-GB" sz="4000" b="1" dirty="0">
              <a:solidFill>
                <a:srgbClr val="0085BF"/>
              </a:solidFill>
            </a:endParaRPr>
          </a:p>
        </p:txBody>
      </p:sp>
      <p:sp>
        <p:nvSpPr>
          <p:cNvPr id="3" name="Content Placeholder 2"/>
          <p:cNvSpPr>
            <a:spLocks noGrp="1"/>
          </p:cNvSpPr>
          <p:nvPr>
            <p:ph idx="1"/>
          </p:nvPr>
        </p:nvSpPr>
        <p:spPr>
          <a:xfrm>
            <a:off x="288032" y="1772816"/>
            <a:ext cx="3312368" cy="1224136"/>
          </a:xfrm>
        </p:spPr>
        <p:txBody>
          <a:bodyPr numCol="1">
            <a:normAutofit/>
          </a:bodyPr>
          <a:lstStyle/>
          <a:p>
            <a:pPr marL="0" indent="0" algn="ctr">
              <a:buNone/>
            </a:pPr>
            <a:r>
              <a:rPr lang="en-GB" sz="3300" b="1" dirty="0" smtClean="0">
                <a:solidFill>
                  <a:srgbClr val="0085BF"/>
                </a:solidFill>
              </a:rPr>
              <a:t>Data Protection Directive</a:t>
            </a:r>
          </a:p>
          <a:p>
            <a:pPr marL="0" indent="0">
              <a:buNone/>
            </a:pPr>
            <a:endParaRPr lang="en-GB" sz="2800" b="1" dirty="0" smtClean="0">
              <a:solidFill>
                <a:srgbClr val="0085BF"/>
              </a:solidFill>
            </a:endParaRPr>
          </a:p>
          <a:p>
            <a:pPr marL="0" indent="0">
              <a:buNone/>
            </a:pPr>
            <a:endParaRPr lang="en-GB" sz="2800" b="1" dirty="0" smtClean="0">
              <a:solidFill>
                <a:srgbClr val="0085BF"/>
              </a:solidFill>
            </a:endParaRPr>
          </a:p>
          <a:p>
            <a:pPr marL="514350" indent="-514350">
              <a:buNone/>
            </a:pPr>
            <a:endParaRPr lang="en-GB" sz="2800" b="1" dirty="0" smtClean="0">
              <a:solidFill>
                <a:srgbClr val="0085BF"/>
              </a:solidFill>
            </a:endParaRPr>
          </a:p>
          <a:p>
            <a:pPr marL="514350" indent="-514350">
              <a:buNone/>
            </a:pPr>
            <a:endParaRPr lang="en-GB" sz="2800" b="1" dirty="0" smtClean="0">
              <a:solidFill>
                <a:srgbClr val="0085BF"/>
              </a:solidFill>
            </a:endParaRPr>
          </a:p>
          <a:p>
            <a:pPr marL="514350" indent="-514350">
              <a:buNone/>
            </a:pPr>
            <a:endParaRPr lang="en-GB" sz="2800" b="1" dirty="0" smtClean="0">
              <a:solidFill>
                <a:srgbClr val="0085BF"/>
              </a:solidFill>
            </a:endParaRPr>
          </a:p>
          <a:p>
            <a:pPr marL="514350" indent="-514350">
              <a:buNone/>
            </a:pPr>
            <a:endParaRPr lang="en-GB" sz="2800" b="1" dirty="0" smtClean="0">
              <a:solidFill>
                <a:srgbClr val="0085BF"/>
              </a:solidFill>
            </a:endParaRPr>
          </a:p>
          <a:p>
            <a:pPr marL="514350" indent="-514350">
              <a:buNone/>
            </a:pPr>
            <a:endParaRPr lang="en-GB" sz="2800" b="1" dirty="0" smtClean="0">
              <a:solidFill>
                <a:srgbClr val="0085BF"/>
              </a:solidFill>
            </a:endParaRPr>
          </a:p>
          <a:p>
            <a:pPr>
              <a:buNone/>
            </a:pPr>
            <a:endParaRPr lang="en-GB" dirty="0"/>
          </a:p>
        </p:txBody>
      </p:sp>
      <p:cxnSp>
        <p:nvCxnSpPr>
          <p:cNvPr id="6" name="Straight Arrow Connector 5"/>
          <p:cNvCxnSpPr/>
          <p:nvPr/>
        </p:nvCxnSpPr>
        <p:spPr>
          <a:xfrm>
            <a:off x="3779912" y="2276872"/>
            <a:ext cx="792088" cy="0"/>
          </a:xfrm>
          <a:prstGeom prst="straightConnector1">
            <a:avLst/>
          </a:prstGeom>
          <a:ln w="79375">
            <a:solidFill>
              <a:srgbClr val="0085BF"/>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4752528" y="1412776"/>
            <a:ext cx="4211960" cy="2232248"/>
          </a:xfrm>
          <a:prstGeom prst="rect">
            <a:avLst/>
          </a:prstGeom>
        </p:spPr>
        <p:txBody>
          <a:bodyPr vert="horz" lIns="91440" tIns="45720" rIns="91440" bIns="45720" numCol="1"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300" b="1" i="0" u="none" strike="noStrike" kern="1200" cap="none" spc="0" normalizeH="0" baseline="0" noProof="0" dirty="0" smtClean="0">
                <a:ln>
                  <a:noFill/>
                </a:ln>
                <a:solidFill>
                  <a:srgbClr val="009F51"/>
                </a:solidFill>
                <a:effectLst/>
                <a:uLnTx/>
                <a:uFillTx/>
                <a:latin typeface="+mn-lt"/>
                <a:ea typeface="+mn-ea"/>
                <a:cs typeface="+mn-cs"/>
              </a:rPr>
              <a:t>General Data Protection</a:t>
            </a:r>
            <a:r>
              <a:rPr kumimoji="0" lang="en-GB" sz="3300" b="1" i="0" u="none" strike="noStrike" kern="1200" cap="none" spc="0" normalizeH="0" noProof="0" dirty="0" smtClean="0">
                <a:ln>
                  <a:noFill/>
                </a:ln>
                <a:solidFill>
                  <a:srgbClr val="009F51"/>
                </a:solidFill>
                <a:effectLst/>
                <a:uLnTx/>
                <a:uFillTx/>
                <a:latin typeface="+mn-lt"/>
                <a:ea typeface="+mn-ea"/>
                <a:cs typeface="+mn-cs"/>
              </a:rPr>
              <a:t> Regulation </a:t>
            </a:r>
            <a:br>
              <a:rPr kumimoji="0" lang="en-GB" sz="3300" b="1" i="0" u="none" strike="noStrike" kern="1200" cap="none" spc="0" normalizeH="0" noProof="0" dirty="0" smtClean="0">
                <a:ln>
                  <a:noFill/>
                </a:ln>
                <a:solidFill>
                  <a:srgbClr val="009F51"/>
                </a:solidFill>
                <a:effectLst/>
                <a:uLnTx/>
                <a:uFillTx/>
                <a:latin typeface="+mn-lt"/>
                <a:ea typeface="+mn-ea"/>
                <a:cs typeface="+mn-cs"/>
              </a:rPr>
            </a:br>
            <a:r>
              <a:rPr kumimoji="0" lang="en-GB" sz="3300" b="1" i="0" u="none" strike="noStrike" kern="1200" cap="none" spc="0" normalizeH="0" noProof="0" dirty="0" smtClean="0">
                <a:ln>
                  <a:noFill/>
                </a:ln>
                <a:solidFill>
                  <a:srgbClr val="009F51"/>
                </a:solidFill>
                <a:effectLst/>
                <a:uLnTx/>
                <a:uFillTx/>
                <a:latin typeface="+mn-lt"/>
                <a:ea typeface="+mn-ea"/>
                <a:cs typeface="+mn-cs"/>
              </a:rPr>
              <a:t>(GDPR)</a:t>
            </a:r>
            <a:r>
              <a:rPr kumimoji="0" lang="en-GB" sz="3400" b="1" i="0" u="none" strike="noStrike" kern="1200" cap="none" spc="0" normalizeH="0" noProof="0" dirty="0" smtClean="0">
                <a:ln>
                  <a:noFill/>
                </a:ln>
                <a:solidFill>
                  <a:srgbClr val="0085BF"/>
                </a:solidFill>
                <a:effectLst/>
                <a:uLnTx/>
                <a:uFillTx/>
                <a:latin typeface="+mn-lt"/>
                <a:ea typeface="+mn-ea"/>
                <a:cs typeface="+mn-cs"/>
              </a:rPr>
              <a:t/>
            </a:r>
            <a:br>
              <a:rPr kumimoji="0" lang="en-GB" sz="3400" b="1" i="0" u="none" strike="noStrike" kern="1200" cap="none" spc="0" normalizeH="0" noProof="0" dirty="0" smtClean="0">
                <a:ln>
                  <a:noFill/>
                </a:ln>
                <a:solidFill>
                  <a:srgbClr val="0085BF"/>
                </a:solidFill>
                <a:effectLst/>
                <a:uLnTx/>
                <a:uFillTx/>
                <a:latin typeface="+mn-lt"/>
                <a:ea typeface="+mn-ea"/>
                <a:cs typeface="+mn-cs"/>
              </a:rPr>
            </a:br>
            <a:r>
              <a:rPr lang="en-GB" sz="2400" b="1" dirty="0" smtClean="0">
                <a:solidFill>
                  <a:srgbClr val="CC0066"/>
                </a:solidFill>
              </a:rPr>
              <a:t>Applies from 2</a:t>
            </a:r>
            <a:r>
              <a:rPr kumimoji="0" lang="en-GB" sz="2400" b="1" i="0" u="none" strike="noStrike" kern="1200" cap="none" spc="0" normalizeH="0" noProof="0" dirty="0" smtClean="0">
                <a:ln>
                  <a:noFill/>
                </a:ln>
                <a:solidFill>
                  <a:srgbClr val="CC0066"/>
                </a:solidFill>
                <a:effectLst/>
                <a:uLnTx/>
                <a:uFillTx/>
                <a:latin typeface="+mn-lt"/>
                <a:ea typeface="+mn-ea"/>
                <a:cs typeface="+mn-cs"/>
              </a:rPr>
              <a:t>5</a:t>
            </a:r>
            <a:r>
              <a:rPr kumimoji="0" lang="en-GB" sz="2400" b="1" i="0" u="none" strike="noStrike" kern="1200" cap="none" spc="0" normalizeH="0" baseline="30000" noProof="0" dirty="0" smtClean="0">
                <a:ln>
                  <a:noFill/>
                </a:ln>
                <a:solidFill>
                  <a:srgbClr val="CC0066"/>
                </a:solidFill>
                <a:effectLst/>
                <a:uLnTx/>
                <a:uFillTx/>
                <a:latin typeface="+mn-lt"/>
                <a:ea typeface="+mn-ea"/>
                <a:cs typeface="+mn-cs"/>
              </a:rPr>
              <a:t>th</a:t>
            </a:r>
            <a:r>
              <a:rPr kumimoji="0" lang="en-GB" sz="2400" b="1" i="0" u="none" strike="noStrike" kern="1200" cap="none" spc="0" normalizeH="0" noProof="0" dirty="0" smtClean="0">
                <a:ln>
                  <a:noFill/>
                </a:ln>
                <a:solidFill>
                  <a:srgbClr val="CC0066"/>
                </a:solidFill>
                <a:effectLst/>
                <a:uLnTx/>
                <a:uFillTx/>
                <a:latin typeface="+mn-lt"/>
                <a:ea typeface="+mn-ea"/>
                <a:cs typeface="+mn-cs"/>
              </a:rPr>
              <a:t> May 2018</a:t>
            </a:r>
            <a:endParaRPr kumimoji="0" lang="en-GB" sz="3400" b="1" i="0" u="none" strike="noStrike" kern="1200" cap="none" spc="0" normalizeH="0" baseline="0" noProof="0" dirty="0" smtClean="0">
              <a:ln>
                <a:noFill/>
              </a:ln>
              <a:solidFill>
                <a:srgbClr val="0085BF"/>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400" b="1" i="0" u="none" strike="noStrike" kern="1200" cap="none" spc="0" normalizeH="0" baseline="0" noProof="0" dirty="0" smtClean="0">
              <a:ln>
                <a:noFill/>
              </a:ln>
              <a:solidFill>
                <a:srgbClr val="0085BF"/>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400" b="1" i="0" u="none" strike="noStrike" kern="1200" cap="none" spc="0" normalizeH="0" baseline="0" noProof="0" dirty="0" smtClean="0">
              <a:ln>
                <a:noFill/>
              </a:ln>
              <a:solidFill>
                <a:srgbClr val="0085BF"/>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400" b="1" i="0" u="none" strike="noStrike" kern="1200" cap="none" spc="0" normalizeH="0" baseline="0" noProof="0" dirty="0" smtClean="0">
              <a:ln>
                <a:noFill/>
              </a:ln>
              <a:solidFill>
                <a:srgbClr val="0085BF"/>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400" b="1" i="0" u="none" strike="noStrike" kern="1200" cap="none" spc="0" normalizeH="0" baseline="0" noProof="0" dirty="0" smtClean="0">
              <a:ln>
                <a:noFill/>
              </a:ln>
              <a:solidFill>
                <a:srgbClr val="0085BF"/>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400" b="1" i="0" u="none" strike="noStrike" kern="1200" cap="none" spc="0" normalizeH="0" baseline="0" noProof="0" dirty="0" smtClean="0">
              <a:ln>
                <a:noFill/>
              </a:ln>
              <a:solidFill>
                <a:srgbClr val="0085BF"/>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400" b="1" i="0" u="none" strike="noStrike" kern="1200" cap="none" spc="0" normalizeH="0" baseline="0" noProof="0" dirty="0" smtClean="0">
              <a:ln>
                <a:noFill/>
              </a:ln>
              <a:solidFill>
                <a:srgbClr val="0085BF"/>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400" b="1" i="0" u="none" strike="noStrike" kern="1200" cap="none" spc="0" normalizeH="0" baseline="0" noProof="0" dirty="0" smtClean="0">
              <a:ln>
                <a:noFill/>
              </a:ln>
              <a:solidFill>
                <a:srgbClr val="0085BF"/>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400" b="1" i="0" u="none" strike="noStrike" kern="1200" cap="none" spc="0" normalizeH="0" baseline="0" noProof="0" dirty="0" smtClean="0">
              <a:ln>
                <a:noFill/>
              </a:ln>
              <a:solidFill>
                <a:srgbClr val="0085B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395536" y="3933056"/>
            <a:ext cx="3312368" cy="1224136"/>
          </a:xfrm>
          <a:prstGeom prst="rect">
            <a:avLst/>
          </a:prstGeom>
        </p:spPr>
        <p:txBody>
          <a:bodyPr vert="horz" lIns="91440" tIns="45720" rIns="91440" bIns="45720" numCol="1" rtlCol="0">
            <a:normAutofit/>
          </a:bodyPr>
          <a:lstStyle/>
          <a:p>
            <a:pPr algn="ctr"/>
            <a:r>
              <a:rPr lang="en-GB" sz="3300" b="1" dirty="0" smtClean="0">
                <a:solidFill>
                  <a:srgbClr val="0085BF"/>
                </a:solidFill>
              </a:rPr>
              <a:t>Data Protection Act 1998 (DPA)</a:t>
            </a:r>
            <a:endParaRPr kumimoji="0" lang="en-GB" sz="33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4788024" y="3429000"/>
            <a:ext cx="4211960" cy="2088232"/>
          </a:xfrm>
          <a:prstGeom prst="rect">
            <a:avLst/>
          </a:prstGeom>
        </p:spPr>
        <p:txBody>
          <a:bodyPr vert="horz" lIns="91440" tIns="45720" rIns="91440" bIns="45720" numCol="1" rtlCol="0">
            <a:normAutofit fontScale="92500" lnSpcReduction="20000"/>
          </a:bodyPr>
          <a:lstStyle/>
          <a:p>
            <a:pPr lvl="0" algn="ctr">
              <a:defRPr/>
            </a:pPr>
            <a:r>
              <a:rPr lang="en-GB" sz="3600" b="1" dirty="0" smtClean="0">
                <a:solidFill>
                  <a:srgbClr val="009F51"/>
                </a:solidFill>
              </a:rPr>
              <a:t>+</a:t>
            </a:r>
          </a:p>
          <a:p>
            <a:pPr lvl="0" algn="ctr">
              <a:defRPr/>
            </a:pPr>
            <a:r>
              <a:rPr lang="en-GB" sz="3600" b="1" dirty="0" smtClean="0">
                <a:solidFill>
                  <a:srgbClr val="009F51"/>
                </a:solidFill>
              </a:rPr>
              <a:t>Data Protection Bill 2017</a:t>
            </a:r>
          </a:p>
          <a:p>
            <a:pPr lvl="0" algn="ctr">
              <a:defRPr/>
            </a:pPr>
            <a:r>
              <a:rPr lang="en-GB" sz="2600" b="1" dirty="0" smtClean="0">
                <a:solidFill>
                  <a:srgbClr val="CC0066"/>
                </a:solidFill>
              </a:rPr>
              <a:t>Currently passing through UK parliament </a:t>
            </a:r>
            <a:endParaRPr lang="en-GB" sz="2600" b="1" dirty="0" smtClean="0">
              <a:solidFill>
                <a:srgbClr val="0085BF"/>
              </a:solidFill>
            </a:endParaRPr>
          </a:p>
        </p:txBody>
      </p:sp>
      <p:cxnSp>
        <p:nvCxnSpPr>
          <p:cNvPr id="21" name="Straight Arrow Connector 20"/>
          <p:cNvCxnSpPr/>
          <p:nvPr/>
        </p:nvCxnSpPr>
        <p:spPr>
          <a:xfrm>
            <a:off x="3851920" y="4509120"/>
            <a:ext cx="792088" cy="0"/>
          </a:xfrm>
          <a:prstGeom prst="straightConnector1">
            <a:avLst/>
          </a:prstGeom>
          <a:ln w="79375">
            <a:solidFill>
              <a:srgbClr val="0085B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14602"/>
          </a:xfrm>
        </p:spPr>
        <p:txBody>
          <a:bodyPr>
            <a:normAutofit/>
          </a:bodyPr>
          <a:lstStyle/>
          <a:p>
            <a:r>
              <a:rPr lang="en-US" sz="6600" dirty="0" smtClean="0">
                <a:solidFill>
                  <a:srgbClr val="0085BF"/>
                </a:solidFill>
              </a:rPr>
              <a:t>Brief overview of the GDPR</a:t>
            </a:r>
            <a:endParaRPr lang="en-US" sz="6600" dirty="0">
              <a:solidFill>
                <a:srgbClr val="0085BF"/>
              </a:solidFill>
            </a:endParaRPr>
          </a:p>
        </p:txBody>
      </p:sp>
    </p:spTree>
    <p:extLst>
      <p:ext uri="{BB962C8B-B14F-4D97-AF65-F5344CB8AC3E}">
        <p14:creationId xmlns:p14="http://schemas.microsoft.com/office/powerpoint/2010/main" val="35487077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New revalidation framework</a:t>
            </a:r>
            <a:endParaRPr lang="en-GB" dirty="0">
              <a:solidFill>
                <a:srgbClr val="0070C0"/>
              </a:solidFill>
            </a:endParaRPr>
          </a:p>
        </p:txBody>
      </p:sp>
      <p:graphicFrame>
        <p:nvGraphicFramePr>
          <p:cNvPr id="5" name="Diagram 4"/>
          <p:cNvGraphicFramePr/>
          <p:nvPr/>
        </p:nvGraphicFramePr>
        <p:xfrm>
          <a:off x="0" y="1397000"/>
          <a:ext cx="914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680520"/>
          </a:xfrm>
          <a:solidFill>
            <a:schemeClr val="accent3">
              <a:lumMod val="60000"/>
              <a:lumOff val="40000"/>
            </a:schemeClr>
          </a:solidFill>
        </p:spPr>
        <p:txBody>
          <a:bodyPr>
            <a:noAutofit/>
          </a:bodyPr>
          <a:lstStyle/>
          <a:p>
            <a:r>
              <a:rPr lang="en-GB" sz="2300" b="1" dirty="0" smtClean="0"/>
              <a:t>Implementation date: </a:t>
            </a:r>
            <a:r>
              <a:rPr lang="en-GB" sz="2300" b="1" dirty="0" smtClean="0">
                <a:solidFill>
                  <a:srgbClr val="009F51"/>
                </a:solidFill>
              </a:rPr>
              <a:t>25 May 2018</a:t>
            </a:r>
          </a:p>
          <a:p>
            <a:r>
              <a:rPr lang="en-GB" sz="2300" dirty="0" smtClean="0"/>
              <a:t>Many concepts and principles similar to existing DPA</a:t>
            </a:r>
          </a:p>
          <a:p>
            <a:r>
              <a:rPr lang="en-GB" sz="2300" b="1" dirty="0" smtClean="0"/>
              <a:t>New elements </a:t>
            </a:r>
            <a:r>
              <a:rPr lang="en-GB" sz="2300" dirty="0" smtClean="0"/>
              <a:t>and </a:t>
            </a:r>
            <a:r>
              <a:rPr lang="en-GB" sz="2300" b="1" dirty="0" smtClean="0"/>
              <a:t>significantly enhanced requirements</a:t>
            </a:r>
            <a:endParaRPr lang="en-GB" sz="2300" b="1" dirty="0" smtClean="0">
              <a:solidFill>
                <a:srgbClr val="009F51"/>
              </a:solidFill>
            </a:endParaRPr>
          </a:p>
          <a:p>
            <a:r>
              <a:rPr lang="en-GB" sz="2300" dirty="0" smtClean="0"/>
              <a:t>Key changes include:</a:t>
            </a:r>
          </a:p>
          <a:p>
            <a:pPr lvl="1"/>
            <a:r>
              <a:rPr lang="en-GB" sz="1800" dirty="0" smtClean="0"/>
              <a:t>Updated data protection principles and scope</a:t>
            </a:r>
          </a:p>
          <a:p>
            <a:pPr lvl="1"/>
            <a:r>
              <a:rPr lang="en-GB" sz="1800" dirty="0" smtClean="0"/>
              <a:t>Updated conditions for processing data</a:t>
            </a:r>
          </a:p>
          <a:p>
            <a:pPr lvl="1"/>
            <a:r>
              <a:rPr lang="en-GB" sz="1800" b="1" dirty="0">
                <a:solidFill>
                  <a:srgbClr val="C00000"/>
                </a:solidFill>
              </a:rPr>
              <a:t>New rules regarding consent</a:t>
            </a:r>
          </a:p>
          <a:p>
            <a:pPr lvl="1"/>
            <a:r>
              <a:rPr lang="en-GB" sz="1800" dirty="0" smtClean="0"/>
              <a:t>Enhanced data subject rights</a:t>
            </a:r>
          </a:p>
          <a:p>
            <a:pPr lvl="1"/>
            <a:r>
              <a:rPr lang="en-GB" sz="1800" dirty="0" smtClean="0"/>
              <a:t>New</a:t>
            </a:r>
            <a:r>
              <a:rPr lang="en-GB" sz="1800" dirty="0"/>
              <a:t>, specific legal responsibilities for organisations processing children’s data</a:t>
            </a:r>
            <a:endParaRPr lang="en-GB" sz="1800" dirty="0" smtClean="0"/>
          </a:p>
          <a:p>
            <a:pPr lvl="1"/>
            <a:r>
              <a:rPr lang="en-GB" sz="1800" b="1" dirty="0" smtClean="0">
                <a:solidFill>
                  <a:srgbClr val="C00000"/>
                </a:solidFill>
              </a:rPr>
              <a:t>New obligations for data controllers and processors</a:t>
            </a:r>
          </a:p>
          <a:p>
            <a:pPr lvl="1"/>
            <a:r>
              <a:rPr lang="en-GB" sz="1800" dirty="0" smtClean="0"/>
              <a:t>New addition of the ‘</a:t>
            </a:r>
            <a:r>
              <a:rPr lang="en-GB" sz="1800" i="1" dirty="0" smtClean="0"/>
              <a:t>accountability principle</a:t>
            </a:r>
            <a:r>
              <a:rPr lang="en-GB" sz="1800" dirty="0" smtClean="0"/>
              <a:t>’ and the role of the ‘</a:t>
            </a:r>
            <a:r>
              <a:rPr lang="en-GB" sz="1800" i="1" dirty="0" smtClean="0"/>
              <a:t>Data Protection Officer”</a:t>
            </a:r>
            <a:endParaRPr lang="en-GB" sz="1800" dirty="0" smtClean="0"/>
          </a:p>
          <a:p>
            <a:pPr lvl="1"/>
            <a:r>
              <a:rPr lang="en-GB" sz="1800" dirty="0" smtClean="0"/>
              <a:t>Greater regulation and enforcement</a:t>
            </a:r>
            <a:endParaRPr lang="en-GB" sz="1800" dirty="0"/>
          </a:p>
        </p:txBody>
      </p:sp>
      <p:sp>
        <p:nvSpPr>
          <p:cNvPr id="7" name="Rectangle 6"/>
          <p:cNvSpPr/>
          <p:nvPr/>
        </p:nvSpPr>
        <p:spPr>
          <a:xfrm>
            <a:off x="0" y="200834"/>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brief overview </a:t>
            </a:r>
            <a:endParaRPr lang="en-GB" sz="4400" dirty="0">
              <a:solidFill>
                <a:srgbClr val="0085B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86506564"/>
              </p:ext>
            </p:extLst>
          </p:nvPr>
        </p:nvGraphicFramePr>
        <p:xfrm>
          <a:off x="323528" y="332656"/>
          <a:ext cx="8496944" cy="5213619"/>
        </p:xfrm>
        <a:graphic>
          <a:graphicData uri="http://schemas.openxmlformats.org/drawingml/2006/table">
            <a:tbl>
              <a:tblPr firstRow="1" bandRow="1">
                <a:tableStyleId>{5C22544A-7EE6-4342-B048-85BDC9FD1C3A}</a:tableStyleId>
              </a:tblPr>
              <a:tblGrid>
                <a:gridCol w="3485926"/>
                <a:gridCol w="5011018"/>
              </a:tblGrid>
              <a:tr h="452118">
                <a:tc>
                  <a:txBody>
                    <a:bodyPr/>
                    <a:lstStyle/>
                    <a:p>
                      <a:pPr algn="ctr"/>
                      <a:r>
                        <a:rPr lang="en-GB" sz="2300" dirty="0" smtClean="0"/>
                        <a:t>Data Protection Act</a:t>
                      </a:r>
                      <a:endParaRPr lang="en-GB" sz="2300" dirty="0"/>
                    </a:p>
                  </a:txBody>
                  <a:tcPr/>
                </a:tc>
                <a:tc>
                  <a:txBody>
                    <a:bodyPr/>
                    <a:lstStyle/>
                    <a:p>
                      <a:pPr algn="ctr"/>
                      <a:r>
                        <a:rPr lang="en-GB" sz="2300" dirty="0" smtClean="0"/>
                        <a:t>The</a:t>
                      </a:r>
                      <a:r>
                        <a:rPr lang="en-GB" sz="2300" baseline="0" dirty="0" smtClean="0"/>
                        <a:t> </a:t>
                      </a:r>
                      <a:r>
                        <a:rPr lang="en-GB" sz="2300" dirty="0" smtClean="0"/>
                        <a:t>General Data Protection Regulation</a:t>
                      </a:r>
                      <a:endParaRPr lang="en-GB" sz="2300" dirty="0"/>
                    </a:p>
                  </a:txBody>
                  <a:tcPr/>
                </a:tc>
              </a:tr>
              <a:tr h="486450">
                <a:tc>
                  <a:txBody>
                    <a:bodyPr/>
                    <a:lstStyle/>
                    <a:p>
                      <a:pPr algn="ctr"/>
                      <a:r>
                        <a:rPr lang="en-GB" sz="1800" b="1" dirty="0" smtClean="0">
                          <a:solidFill>
                            <a:schemeClr val="tx1"/>
                          </a:solidFill>
                        </a:rPr>
                        <a:t>Only</a:t>
                      </a:r>
                      <a:r>
                        <a:rPr lang="en-GB" sz="1800" b="1" baseline="0" dirty="0" smtClean="0">
                          <a:solidFill>
                            <a:schemeClr val="tx1"/>
                          </a:solidFill>
                        </a:rPr>
                        <a:t> applicable in </a:t>
                      </a:r>
                      <a:r>
                        <a:rPr lang="en-GB" sz="1800" b="1" baseline="0" dirty="0" smtClean="0">
                          <a:solidFill>
                            <a:srgbClr val="CC0066"/>
                          </a:solidFill>
                        </a:rPr>
                        <a:t>UK</a:t>
                      </a:r>
                      <a:endParaRPr lang="en-GB" sz="1800" b="1" dirty="0">
                        <a:solidFill>
                          <a:srgbClr val="CC0066"/>
                        </a:solidFill>
                      </a:endParaRPr>
                    </a:p>
                  </a:txBody>
                  <a:tcPr/>
                </a:tc>
                <a:tc>
                  <a:txBody>
                    <a:bodyPr/>
                    <a:lstStyle/>
                    <a:p>
                      <a:pPr algn="ctr"/>
                      <a:r>
                        <a:rPr lang="en-GB" sz="1800" b="1" dirty="0" smtClean="0">
                          <a:solidFill>
                            <a:schemeClr val="tx1"/>
                          </a:solidFill>
                        </a:rPr>
                        <a:t>Applies to all </a:t>
                      </a:r>
                      <a:r>
                        <a:rPr lang="en-GB" sz="1800" b="1" dirty="0" smtClean="0">
                          <a:solidFill>
                            <a:srgbClr val="009F51"/>
                          </a:solidFill>
                        </a:rPr>
                        <a:t>EU countries</a:t>
                      </a:r>
                      <a:endParaRPr lang="en-GB" sz="1800" b="1" dirty="0">
                        <a:solidFill>
                          <a:schemeClr val="tx1"/>
                        </a:solidFill>
                      </a:endParaRPr>
                    </a:p>
                  </a:txBody>
                  <a:tcPr/>
                </a:tc>
              </a:tr>
              <a:tr h="716030">
                <a:tc>
                  <a:txBody>
                    <a:bodyPr/>
                    <a:lstStyle/>
                    <a:p>
                      <a:pPr algn="ctr"/>
                      <a:r>
                        <a:rPr lang="en-GB" sz="1800" b="1" dirty="0" smtClean="0">
                          <a:solidFill>
                            <a:srgbClr val="CC0066"/>
                          </a:solidFill>
                        </a:rPr>
                        <a:t>No requirement</a:t>
                      </a:r>
                      <a:r>
                        <a:rPr lang="en-GB" sz="1800" b="1" baseline="0" dirty="0" smtClean="0">
                          <a:solidFill>
                            <a:srgbClr val="CC0066"/>
                          </a:solidFill>
                        </a:rPr>
                        <a:t> </a:t>
                      </a:r>
                      <a:r>
                        <a:rPr lang="en-GB" sz="1800" b="1" baseline="0" dirty="0" smtClean="0">
                          <a:solidFill>
                            <a:schemeClr val="tx1"/>
                          </a:solidFill>
                        </a:rPr>
                        <a:t>for a </a:t>
                      </a:r>
                      <a:r>
                        <a:rPr lang="en-GB" sz="1800" b="1" dirty="0" smtClean="0">
                          <a:solidFill>
                            <a:srgbClr val="000000"/>
                          </a:solidFill>
                        </a:rPr>
                        <a:t>data</a:t>
                      </a:r>
                      <a:r>
                        <a:rPr lang="en-GB" sz="1800" b="1" baseline="0" dirty="0" smtClean="0">
                          <a:solidFill>
                            <a:srgbClr val="000000"/>
                          </a:solidFill>
                        </a:rPr>
                        <a:t> protection officer (DPO)</a:t>
                      </a:r>
                      <a:endParaRPr lang="en-GB" sz="1800" b="1" dirty="0">
                        <a:solidFill>
                          <a:srgbClr val="000000"/>
                        </a:solidFill>
                      </a:endParaRPr>
                    </a:p>
                  </a:txBody>
                  <a:tcPr/>
                </a:tc>
                <a:tc>
                  <a:txBody>
                    <a:bodyPr/>
                    <a:lstStyle/>
                    <a:p>
                      <a:pPr algn="ctr"/>
                      <a:r>
                        <a:rPr lang="en-GB" sz="1800" b="1" dirty="0" smtClean="0">
                          <a:solidFill>
                            <a:schemeClr val="tx1"/>
                          </a:solidFill>
                        </a:rPr>
                        <a:t>Appointment of a </a:t>
                      </a:r>
                      <a:r>
                        <a:rPr lang="en-GB" sz="1800" b="1" dirty="0" smtClean="0">
                          <a:solidFill>
                            <a:srgbClr val="009F51"/>
                          </a:solidFill>
                        </a:rPr>
                        <a:t>data</a:t>
                      </a:r>
                      <a:r>
                        <a:rPr lang="en-GB" sz="1800" b="1" baseline="0" dirty="0" smtClean="0">
                          <a:solidFill>
                            <a:srgbClr val="009F51"/>
                          </a:solidFill>
                        </a:rPr>
                        <a:t> protection officer (DPO) </a:t>
                      </a:r>
                      <a:r>
                        <a:rPr lang="en-GB" sz="1800" b="1" baseline="0" dirty="0" smtClean="0">
                          <a:solidFill>
                            <a:schemeClr val="tx1"/>
                          </a:solidFill>
                        </a:rPr>
                        <a:t>required for certain organisations</a:t>
                      </a:r>
                      <a:endParaRPr lang="en-GB" sz="1800" b="1" dirty="0">
                        <a:solidFill>
                          <a:schemeClr val="tx1"/>
                        </a:solidFill>
                      </a:endParaRPr>
                    </a:p>
                  </a:txBody>
                  <a:tcPr/>
                </a:tc>
              </a:tr>
              <a:tr h="660789">
                <a:tc>
                  <a:txBody>
                    <a:bodyPr/>
                    <a:lstStyle/>
                    <a:p>
                      <a:pPr algn="ctr"/>
                      <a:r>
                        <a:rPr lang="en-GB" sz="1800" b="1" dirty="0" smtClean="0">
                          <a:solidFill>
                            <a:srgbClr val="CC0066"/>
                          </a:solidFill>
                        </a:rPr>
                        <a:t>Consent</a:t>
                      </a:r>
                      <a:r>
                        <a:rPr lang="en-GB" sz="1800" b="1" dirty="0" smtClean="0">
                          <a:solidFill>
                            <a:schemeClr val="tx1"/>
                          </a:solidFill>
                        </a:rPr>
                        <a:t>: does</a:t>
                      </a:r>
                      <a:r>
                        <a:rPr lang="en-GB" sz="1800" b="1" baseline="0" dirty="0" smtClean="0">
                          <a:solidFill>
                            <a:schemeClr val="tx1"/>
                          </a:solidFill>
                        </a:rPr>
                        <a:t> </a:t>
                      </a:r>
                      <a:r>
                        <a:rPr lang="en-GB" sz="1800" b="1" baseline="0" dirty="0" smtClean="0">
                          <a:solidFill>
                            <a:srgbClr val="CC0066"/>
                          </a:solidFill>
                        </a:rPr>
                        <a:t>not</a:t>
                      </a:r>
                      <a:r>
                        <a:rPr lang="en-GB" sz="1800" b="1" baseline="0" dirty="0" smtClean="0">
                          <a:solidFill>
                            <a:schemeClr val="tx1"/>
                          </a:solidFill>
                        </a:rPr>
                        <a:t> necessarily require positive opt-in</a:t>
                      </a:r>
                      <a:endParaRPr lang="en-GB" sz="1800" b="1" dirty="0">
                        <a:solidFill>
                          <a:schemeClr val="tx1"/>
                        </a:solidFill>
                      </a:endParaRPr>
                    </a:p>
                  </a:txBody>
                  <a:tcPr/>
                </a:tc>
                <a:tc>
                  <a:txBody>
                    <a:bodyPr/>
                    <a:lstStyle/>
                    <a:p>
                      <a:pPr algn="ctr"/>
                      <a:r>
                        <a:rPr lang="en-GB" sz="1800" b="1" dirty="0" smtClean="0">
                          <a:solidFill>
                            <a:srgbClr val="009F51"/>
                          </a:solidFill>
                        </a:rPr>
                        <a:t>Consent</a:t>
                      </a:r>
                      <a:r>
                        <a:rPr lang="en-GB" sz="1800" b="1" dirty="0" smtClean="0">
                          <a:solidFill>
                            <a:schemeClr val="tx1"/>
                          </a:solidFill>
                        </a:rPr>
                        <a:t>: must be specific,</a:t>
                      </a:r>
                      <a:r>
                        <a:rPr lang="en-GB" sz="1800" b="1" baseline="0" dirty="0" smtClean="0">
                          <a:solidFill>
                            <a:schemeClr val="tx1"/>
                          </a:solidFill>
                        </a:rPr>
                        <a:t> </a:t>
                      </a:r>
                      <a:r>
                        <a:rPr lang="en-GB" sz="1800" b="1" kern="1200" baseline="0" dirty="0" smtClean="0">
                          <a:solidFill>
                            <a:srgbClr val="009F51"/>
                          </a:solidFill>
                          <a:latin typeface="+mn-lt"/>
                          <a:ea typeface="+mn-ea"/>
                          <a:cs typeface="+mn-cs"/>
                        </a:rPr>
                        <a:t>positively opted-in </a:t>
                      </a:r>
                      <a:r>
                        <a:rPr lang="en-GB" sz="1800" b="1" kern="1200" baseline="0" dirty="0" smtClean="0">
                          <a:solidFill>
                            <a:srgbClr val="000000"/>
                          </a:solidFill>
                          <a:latin typeface="+mn-lt"/>
                          <a:ea typeface="+mn-ea"/>
                          <a:cs typeface="+mn-cs"/>
                        </a:rPr>
                        <a:t>and</a:t>
                      </a:r>
                      <a:r>
                        <a:rPr lang="en-GB" sz="1800" b="1" kern="1200" baseline="0" dirty="0" smtClean="0">
                          <a:solidFill>
                            <a:srgbClr val="009F51"/>
                          </a:solidFill>
                          <a:latin typeface="+mn-lt"/>
                          <a:ea typeface="+mn-ea"/>
                          <a:cs typeface="+mn-cs"/>
                        </a:rPr>
                        <a:t> </a:t>
                      </a:r>
                      <a:r>
                        <a:rPr lang="en-GB" sz="1800" b="1" kern="1200" baseline="0" dirty="0" smtClean="0">
                          <a:solidFill>
                            <a:srgbClr val="000000"/>
                          </a:solidFill>
                          <a:latin typeface="+mn-lt"/>
                          <a:ea typeface="+mn-ea"/>
                          <a:cs typeface="+mn-cs"/>
                        </a:rPr>
                        <a:t>not implied</a:t>
                      </a:r>
                      <a:endParaRPr lang="en-GB" sz="1800" b="1" dirty="0">
                        <a:solidFill>
                          <a:srgbClr val="000000"/>
                        </a:solidFill>
                      </a:endParaRPr>
                    </a:p>
                  </a:txBody>
                  <a:tcPr/>
                </a:tc>
              </a:tr>
              <a:tr h="1038899">
                <a:tc>
                  <a:txBody>
                    <a:bodyPr/>
                    <a:lstStyle/>
                    <a:p>
                      <a:pPr algn="ctr"/>
                      <a:r>
                        <a:rPr lang="en-GB" sz="1800" b="1" dirty="0" smtClean="0">
                          <a:solidFill>
                            <a:schemeClr val="tx1"/>
                          </a:solidFill>
                        </a:rPr>
                        <a:t>Covers</a:t>
                      </a:r>
                      <a:r>
                        <a:rPr lang="en-GB" sz="1800" b="1" baseline="0" dirty="0" smtClean="0">
                          <a:solidFill>
                            <a:schemeClr val="tx1"/>
                          </a:solidFill>
                        </a:rPr>
                        <a:t> </a:t>
                      </a:r>
                      <a:r>
                        <a:rPr lang="en-GB" sz="1800" b="1" baseline="0" dirty="0" smtClean="0">
                          <a:solidFill>
                            <a:srgbClr val="CC0066"/>
                          </a:solidFill>
                        </a:rPr>
                        <a:t>personal data </a:t>
                      </a:r>
                      <a:r>
                        <a:rPr lang="en-GB" sz="1800" b="1" baseline="0" dirty="0" smtClean="0">
                          <a:solidFill>
                            <a:schemeClr val="tx1"/>
                          </a:solidFill>
                        </a:rPr>
                        <a:t>and </a:t>
                      </a:r>
                      <a:r>
                        <a:rPr lang="en-GB" sz="1800" b="1" baseline="0" dirty="0" smtClean="0">
                          <a:solidFill>
                            <a:srgbClr val="CC0066"/>
                          </a:solidFill>
                        </a:rPr>
                        <a:t>sensitive personal data</a:t>
                      </a:r>
                      <a:endParaRPr lang="en-GB" sz="1800" b="1" dirty="0">
                        <a:solidFill>
                          <a:srgbClr val="CC0066"/>
                        </a:solidFill>
                      </a:endParaRPr>
                    </a:p>
                  </a:txBody>
                  <a:tcPr/>
                </a:tc>
                <a:tc>
                  <a:txBody>
                    <a:bodyPr/>
                    <a:lstStyle/>
                    <a:p>
                      <a:pPr algn="ctr"/>
                      <a:r>
                        <a:rPr lang="en-GB" sz="1800" b="1" dirty="0" smtClean="0">
                          <a:solidFill>
                            <a:schemeClr val="tx1"/>
                          </a:solidFill>
                        </a:rPr>
                        <a:t>Covers </a:t>
                      </a:r>
                      <a:r>
                        <a:rPr lang="en-GB" sz="1800" b="1" dirty="0" smtClean="0">
                          <a:solidFill>
                            <a:srgbClr val="009F51"/>
                          </a:solidFill>
                        </a:rPr>
                        <a:t>personal data</a:t>
                      </a:r>
                      <a:r>
                        <a:rPr lang="en-GB" sz="1800" b="1" baseline="0" dirty="0" smtClean="0">
                          <a:solidFill>
                            <a:srgbClr val="009F51"/>
                          </a:solidFill>
                        </a:rPr>
                        <a:t> </a:t>
                      </a:r>
                      <a:r>
                        <a:rPr lang="en-GB" sz="1800" b="1" baseline="0" dirty="0" smtClean="0">
                          <a:solidFill>
                            <a:schemeClr val="tx1"/>
                          </a:solidFill>
                        </a:rPr>
                        <a:t>and</a:t>
                      </a:r>
                      <a:r>
                        <a:rPr lang="en-GB" sz="1800" b="1" dirty="0" smtClean="0">
                          <a:solidFill>
                            <a:schemeClr val="tx1"/>
                          </a:solidFill>
                        </a:rPr>
                        <a:t> </a:t>
                      </a:r>
                      <a:r>
                        <a:rPr lang="en-GB" sz="1800" b="1" dirty="0" smtClean="0">
                          <a:solidFill>
                            <a:srgbClr val="009F51"/>
                          </a:solidFill>
                        </a:rPr>
                        <a:t>special categories</a:t>
                      </a:r>
                      <a:r>
                        <a:rPr lang="en-GB" sz="1800" b="1" baseline="0" dirty="0" smtClean="0">
                          <a:solidFill>
                            <a:srgbClr val="009F51"/>
                          </a:solidFill>
                        </a:rPr>
                        <a:t> of data</a:t>
                      </a:r>
                      <a:r>
                        <a:rPr lang="en-GB" sz="1800" b="1" baseline="0" dirty="0" smtClean="0">
                          <a:solidFill>
                            <a:schemeClr val="tx1"/>
                          </a:solidFill>
                        </a:rPr>
                        <a:t> (which i</a:t>
                      </a:r>
                      <a:r>
                        <a:rPr lang="en-GB" sz="1800" b="1" dirty="0" smtClean="0">
                          <a:solidFill>
                            <a:schemeClr val="tx1"/>
                          </a:solidFill>
                        </a:rPr>
                        <a:t>ncludes genetic/biometric data,</a:t>
                      </a:r>
                      <a:r>
                        <a:rPr lang="en-GB" sz="1800" b="1" baseline="0" dirty="0" smtClean="0">
                          <a:solidFill>
                            <a:schemeClr val="tx1"/>
                          </a:solidFill>
                        </a:rPr>
                        <a:t> location data and </a:t>
                      </a:r>
                      <a:r>
                        <a:rPr lang="en-GB" sz="1800" b="1" dirty="0" smtClean="0">
                          <a:solidFill>
                            <a:schemeClr val="tx1"/>
                          </a:solidFill>
                        </a:rPr>
                        <a:t>online</a:t>
                      </a:r>
                      <a:r>
                        <a:rPr lang="en-GB" sz="1800" b="1" baseline="0" dirty="0" smtClean="0">
                          <a:solidFill>
                            <a:schemeClr val="tx1"/>
                          </a:solidFill>
                        </a:rPr>
                        <a:t> identifiers)</a:t>
                      </a:r>
                      <a:endParaRPr lang="en-GB" sz="1800" b="1" dirty="0">
                        <a:solidFill>
                          <a:schemeClr val="tx1"/>
                        </a:solidFill>
                      </a:endParaRPr>
                    </a:p>
                  </a:txBody>
                  <a:tcPr/>
                </a:tc>
              </a:tr>
              <a:tr h="660789">
                <a:tc>
                  <a:txBody>
                    <a:bodyPr/>
                    <a:lstStyle/>
                    <a:p>
                      <a:pPr algn="ctr"/>
                      <a:r>
                        <a:rPr lang="en-GB" sz="1800" b="1" dirty="0" smtClean="0">
                          <a:solidFill>
                            <a:srgbClr val="CC0066"/>
                          </a:solidFill>
                        </a:rPr>
                        <a:t>Responsibility</a:t>
                      </a:r>
                      <a:r>
                        <a:rPr lang="en-GB" sz="1800" b="1" dirty="0" smtClean="0">
                          <a:solidFill>
                            <a:schemeClr val="tx1"/>
                          </a:solidFill>
                        </a:rPr>
                        <a:t> lies predominantly</a:t>
                      </a:r>
                      <a:r>
                        <a:rPr lang="en-GB" sz="1800" b="1" baseline="0" dirty="0" smtClean="0">
                          <a:solidFill>
                            <a:schemeClr val="tx1"/>
                          </a:solidFill>
                        </a:rPr>
                        <a:t> with the</a:t>
                      </a:r>
                      <a:r>
                        <a:rPr lang="en-GB" sz="1800" b="1" dirty="0" smtClean="0">
                          <a:solidFill>
                            <a:schemeClr val="tx1"/>
                          </a:solidFill>
                        </a:rPr>
                        <a:t> data</a:t>
                      </a:r>
                      <a:r>
                        <a:rPr lang="en-GB" sz="1800" b="1" dirty="0" smtClean="0">
                          <a:solidFill>
                            <a:srgbClr val="CC0066"/>
                          </a:solidFill>
                        </a:rPr>
                        <a:t> controller</a:t>
                      </a:r>
                      <a:endParaRPr lang="en-GB" sz="1800" b="1" dirty="0">
                        <a:solidFill>
                          <a:srgbClr val="CC0066"/>
                        </a:solidFill>
                      </a:endParaRPr>
                    </a:p>
                  </a:txBody>
                  <a:tcPr/>
                </a:tc>
                <a:tc>
                  <a:txBody>
                    <a:bodyPr/>
                    <a:lstStyle/>
                    <a:p>
                      <a:pPr algn="ctr"/>
                      <a:r>
                        <a:rPr lang="en-GB" sz="1800" b="1" dirty="0" smtClean="0">
                          <a:solidFill>
                            <a:srgbClr val="009F51"/>
                          </a:solidFill>
                        </a:rPr>
                        <a:t>Responsibility</a:t>
                      </a:r>
                      <a:r>
                        <a:rPr lang="en-GB" sz="1800" b="1" baseline="0" dirty="0" smtClean="0">
                          <a:solidFill>
                            <a:schemeClr val="tx1"/>
                          </a:solidFill>
                        </a:rPr>
                        <a:t> lies with </a:t>
                      </a:r>
                      <a:r>
                        <a:rPr lang="en-GB" sz="1800" b="1" dirty="0" smtClean="0">
                          <a:solidFill>
                            <a:schemeClr val="tx1"/>
                          </a:solidFill>
                        </a:rPr>
                        <a:t> both the data </a:t>
                      </a:r>
                      <a:r>
                        <a:rPr lang="en-GB" sz="1800" b="1" dirty="0" smtClean="0">
                          <a:solidFill>
                            <a:srgbClr val="009F51"/>
                          </a:solidFill>
                        </a:rPr>
                        <a:t>controller</a:t>
                      </a:r>
                      <a:r>
                        <a:rPr lang="en-GB" sz="1800" b="1" dirty="0" smtClean="0">
                          <a:solidFill>
                            <a:schemeClr val="tx1"/>
                          </a:solidFill>
                        </a:rPr>
                        <a:t> and </a:t>
                      </a:r>
                      <a:r>
                        <a:rPr lang="en-GB" sz="1800" b="1" dirty="0" smtClean="0">
                          <a:solidFill>
                            <a:srgbClr val="009F51"/>
                          </a:solidFill>
                        </a:rPr>
                        <a:t>processor</a:t>
                      </a:r>
                      <a:endParaRPr lang="en-GB" sz="1800" b="1" dirty="0">
                        <a:solidFill>
                          <a:srgbClr val="009F51"/>
                        </a:solidFill>
                      </a:endParaRPr>
                    </a:p>
                  </a:txBody>
                  <a:tcPr/>
                </a:tc>
              </a:tr>
              <a:tr h="482514">
                <a:tc>
                  <a:txBody>
                    <a:bodyPr/>
                    <a:lstStyle/>
                    <a:p>
                      <a:pPr algn="ctr"/>
                      <a:r>
                        <a:rPr lang="en-GB" sz="1800" b="1" dirty="0" smtClean="0">
                          <a:solidFill>
                            <a:srgbClr val="CC0066"/>
                          </a:solidFill>
                        </a:rPr>
                        <a:t>Comparably</a:t>
                      </a:r>
                      <a:r>
                        <a:rPr lang="en-GB" sz="1800" b="1" baseline="0" dirty="0" smtClean="0">
                          <a:solidFill>
                            <a:srgbClr val="CC0066"/>
                          </a:solidFill>
                        </a:rPr>
                        <a:t> l</a:t>
                      </a:r>
                      <a:r>
                        <a:rPr lang="en-GB" sz="1800" b="1" dirty="0" smtClean="0">
                          <a:solidFill>
                            <a:srgbClr val="CC0066"/>
                          </a:solidFill>
                        </a:rPr>
                        <a:t>ess accountability</a:t>
                      </a:r>
                      <a:endParaRPr lang="en-GB" sz="1800" b="1" dirty="0">
                        <a:solidFill>
                          <a:srgbClr val="CC0066"/>
                        </a:solidFill>
                      </a:endParaRPr>
                    </a:p>
                  </a:txBody>
                  <a:tcPr/>
                </a:tc>
                <a:tc>
                  <a:txBody>
                    <a:bodyPr/>
                    <a:lstStyle/>
                    <a:p>
                      <a:pPr algn="ctr"/>
                      <a:r>
                        <a:rPr lang="en-GB" sz="1800" b="1" dirty="0" smtClean="0">
                          <a:solidFill>
                            <a:srgbClr val="009F51"/>
                          </a:solidFill>
                        </a:rPr>
                        <a:t>Accountability principle </a:t>
                      </a:r>
                      <a:r>
                        <a:rPr lang="en-GB" sz="1800" b="1" dirty="0" smtClean="0">
                          <a:solidFill>
                            <a:srgbClr val="000000"/>
                          </a:solidFill>
                        </a:rPr>
                        <a:t>explicitly</a:t>
                      </a:r>
                      <a:r>
                        <a:rPr lang="en-GB" sz="1800" b="1" dirty="0" smtClean="0">
                          <a:solidFill>
                            <a:srgbClr val="009F51"/>
                          </a:solidFill>
                        </a:rPr>
                        <a:t> defined</a:t>
                      </a:r>
                      <a:endParaRPr lang="en-GB" sz="1800" b="1" dirty="0">
                        <a:solidFill>
                          <a:srgbClr val="009F51"/>
                        </a:solidFill>
                      </a:endParaRPr>
                    </a:p>
                  </a:txBody>
                  <a:tcPr/>
                </a:tc>
              </a:tr>
              <a:tr h="7160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CC0066"/>
                          </a:solidFill>
                        </a:rPr>
                        <a:t>Subject access</a:t>
                      </a:r>
                      <a:r>
                        <a:rPr lang="en-GB" sz="1800" b="1" baseline="0" dirty="0" smtClean="0">
                          <a:solidFill>
                            <a:srgbClr val="CC0066"/>
                          </a:solidFill>
                        </a:rPr>
                        <a:t> requests: </a:t>
                      </a:r>
                      <a:br>
                        <a:rPr lang="en-GB" sz="1800" b="1" baseline="0" dirty="0" smtClean="0">
                          <a:solidFill>
                            <a:srgbClr val="CC0066"/>
                          </a:solidFill>
                        </a:rPr>
                      </a:br>
                      <a:r>
                        <a:rPr lang="en-GB" sz="1800" b="1" baseline="0" dirty="0" smtClean="0">
                          <a:solidFill>
                            <a:srgbClr val="CC0066"/>
                          </a:solidFill>
                        </a:rPr>
                        <a:t>£10 </a:t>
                      </a:r>
                      <a:r>
                        <a:rPr lang="en-GB" sz="1800" b="1" baseline="0" dirty="0" smtClean="0">
                          <a:solidFill>
                            <a:schemeClr val="tx1"/>
                          </a:solidFill>
                        </a:rPr>
                        <a:t>and within </a:t>
                      </a:r>
                      <a:r>
                        <a:rPr lang="en-GB" sz="1800" b="1" baseline="0" dirty="0" smtClean="0">
                          <a:solidFill>
                            <a:srgbClr val="CC0066"/>
                          </a:solidFill>
                        </a:rPr>
                        <a:t>40 days</a:t>
                      </a:r>
                      <a:endParaRPr lang="en-GB" sz="1800" b="1" dirty="0" smtClean="0">
                        <a:solidFill>
                          <a:srgbClr val="CC00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009F51"/>
                          </a:solidFill>
                        </a:rPr>
                        <a:t>Subject access</a:t>
                      </a:r>
                      <a:r>
                        <a:rPr lang="en-GB" sz="1800" b="1" baseline="0" dirty="0" smtClean="0">
                          <a:solidFill>
                            <a:srgbClr val="009F51"/>
                          </a:solidFill>
                        </a:rPr>
                        <a:t> request: </a:t>
                      </a:r>
                      <a:br>
                        <a:rPr lang="en-GB" sz="1800" b="1" baseline="0" dirty="0" smtClean="0">
                          <a:solidFill>
                            <a:srgbClr val="009F51"/>
                          </a:solidFill>
                        </a:rPr>
                      </a:br>
                      <a:r>
                        <a:rPr lang="en-GB" sz="1800" b="1" baseline="0" dirty="0" smtClean="0">
                          <a:solidFill>
                            <a:srgbClr val="009F51"/>
                          </a:solidFill>
                        </a:rPr>
                        <a:t>free of charge</a:t>
                      </a:r>
                      <a:r>
                        <a:rPr lang="en-GB" sz="1800" b="1" baseline="0" dirty="0" smtClean="0">
                          <a:solidFill>
                            <a:srgbClr val="CC0066"/>
                          </a:solidFill>
                        </a:rPr>
                        <a:t> </a:t>
                      </a:r>
                      <a:r>
                        <a:rPr lang="en-GB" sz="1800" b="1" baseline="0" dirty="0" smtClean="0">
                          <a:solidFill>
                            <a:schemeClr val="tx1"/>
                          </a:solidFill>
                        </a:rPr>
                        <a:t>and within </a:t>
                      </a:r>
                      <a:r>
                        <a:rPr lang="en-GB" sz="1800" b="1" baseline="0" dirty="0" smtClean="0">
                          <a:solidFill>
                            <a:srgbClr val="009F51"/>
                          </a:solidFill>
                        </a:rPr>
                        <a:t>30 days</a:t>
                      </a:r>
                      <a:endParaRPr lang="en-GB" sz="1800" b="1" dirty="0" smtClean="0">
                        <a:solidFill>
                          <a:srgbClr val="009F51"/>
                        </a:solidFill>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128459"/>
          </a:xfrm>
          <a:solidFill>
            <a:schemeClr val="bg2">
              <a:lumMod val="75000"/>
            </a:schemeClr>
          </a:solidFill>
        </p:spPr>
        <p:txBody>
          <a:bodyPr>
            <a:normAutofit/>
          </a:bodyPr>
          <a:lstStyle/>
          <a:p>
            <a:r>
              <a:rPr lang="en-GB" dirty="0" smtClean="0"/>
              <a:t>Personal data includes:</a:t>
            </a:r>
          </a:p>
          <a:p>
            <a:pPr lvl="1"/>
            <a:r>
              <a:rPr lang="en-GB" dirty="0" smtClean="0"/>
              <a:t>Information manually held in filing systems </a:t>
            </a:r>
          </a:p>
          <a:p>
            <a:pPr lvl="1"/>
            <a:r>
              <a:rPr lang="en-GB" dirty="0" smtClean="0"/>
              <a:t>Automated personal data</a:t>
            </a:r>
          </a:p>
          <a:p>
            <a:r>
              <a:rPr lang="en-GB" dirty="0" smtClean="0"/>
              <a:t>‘</a:t>
            </a:r>
            <a:r>
              <a:rPr lang="en-GB" i="1" dirty="0" smtClean="0">
                <a:solidFill>
                  <a:srgbClr val="CC0066"/>
                </a:solidFill>
              </a:rPr>
              <a:t>Special categories of personal data</a:t>
            </a:r>
            <a:r>
              <a:rPr lang="en-GB" dirty="0" smtClean="0"/>
              <a:t>’</a:t>
            </a:r>
          </a:p>
          <a:p>
            <a:pPr lvl="1"/>
            <a:r>
              <a:rPr lang="en-GB" dirty="0" smtClean="0"/>
              <a:t>Similar to the concept of sensitive personal data under the current DPA</a:t>
            </a:r>
          </a:p>
          <a:p>
            <a:pPr lvl="1"/>
            <a:r>
              <a:rPr lang="en-GB" dirty="0" smtClean="0"/>
              <a:t>GDPR includes genetic/biometric data where it is processed to identify an individual</a:t>
            </a:r>
            <a:endParaRPr lang="en-GB" dirty="0"/>
          </a:p>
        </p:txBody>
      </p:sp>
      <p:sp>
        <p:nvSpPr>
          <p:cNvPr id="4" name="Rectangle 3"/>
          <p:cNvSpPr/>
          <p:nvPr/>
        </p:nvSpPr>
        <p:spPr>
          <a:xfrm>
            <a:off x="0" y="200834"/>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personal data</a:t>
            </a:r>
            <a:endParaRPr lang="en-GB" sz="4400" dirty="0">
              <a:solidFill>
                <a:srgbClr val="0085BF"/>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8640"/>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application</a:t>
            </a:r>
            <a:endParaRPr lang="en-GB" sz="4400" dirty="0">
              <a:solidFill>
                <a:srgbClr val="0085BF"/>
              </a:solidFill>
            </a:endParaRPr>
          </a:p>
        </p:txBody>
      </p:sp>
      <p:graphicFrame>
        <p:nvGraphicFramePr>
          <p:cNvPr id="6" name="Table 5"/>
          <p:cNvGraphicFramePr>
            <a:graphicFrameLocks noGrp="1"/>
          </p:cNvGraphicFramePr>
          <p:nvPr/>
        </p:nvGraphicFramePr>
        <p:xfrm>
          <a:off x="216024" y="1124744"/>
          <a:ext cx="8748464" cy="4368498"/>
        </p:xfrm>
        <a:graphic>
          <a:graphicData uri="http://schemas.openxmlformats.org/drawingml/2006/table">
            <a:tbl>
              <a:tblPr firstRow="1" bandRow="1">
                <a:tableStyleId>{69012ECD-51FC-41F1-AA8D-1B2483CD663E}</a:tableStyleId>
              </a:tblPr>
              <a:tblGrid>
                <a:gridCol w="4139952"/>
                <a:gridCol w="4608512"/>
              </a:tblGrid>
              <a:tr h="585585">
                <a:tc>
                  <a:txBody>
                    <a:bodyPr/>
                    <a:lstStyle/>
                    <a:p>
                      <a:pPr algn="l"/>
                      <a:r>
                        <a:rPr lang="en-GB" sz="3200" dirty="0" smtClean="0"/>
                        <a:t>GDPR</a:t>
                      </a:r>
                      <a:r>
                        <a:rPr lang="en-GB" sz="3200" baseline="0" dirty="0" smtClean="0"/>
                        <a:t> applies to:</a:t>
                      </a:r>
                      <a:endParaRPr lang="en-GB" sz="3200" dirty="0"/>
                    </a:p>
                  </a:txBody>
                  <a:tcPr marT="60960" marB="60960">
                    <a:lnB w="12700" cap="flat" cmpd="sng" algn="ctr">
                      <a:solidFill>
                        <a:schemeClr val="accent1"/>
                      </a:solidFill>
                      <a:prstDash val="solid"/>
                      <a:round/>
                      <a:headEnd type="none" w="med" len="med"/>
                      <a:tailEnd type="none" w="med" len="med"/>
                    </a:lnB>
                  </a:tcPr>
                </a:tc>
                <a:tc>
                  <a:txBody>
                    <a:bodyPr/>
                    <a:lstStyle/>
                    <a:p>
                      <a:pPr algn="l"/>
                      <a:r>
                        <a:rPr lang="en-GB" sz="3200" dirty="0" smtClean="0"/>
                        <a:t>Exe</a:t>
                      </a:r>
                      <a:r>
                        <a:rPr lang="en-GB" sz="3200" baseline="0" dirty="0" smtClean="0"/>
                        <a:t>mptions to </a:t>
                      </a:r>
                      <a:r>
                        <a:rPr lang="en-GB" sz="3200" dirty="0" smtClean="0"/>
                        <a:t>GDPR:</a:t>
                      </a:r>
                      <a:endParaRPr lang="en-GB" sz="3200" dirty="0"/>
                    </a:p>
                  </a:txBody>
                  <a:tcPr marT="60960" marB="60960">
                    <a:lnB w="12700" cap="flat" cmpd="sng" algn="ctr">
                      <a:solidFill>
                        <a:schemeClr val="accent1"/>
                      </a:solidFill>
                      <a:prstDash val="solid"/>
                      <a:round/>
                      <a:headEnd type="none" w="med" len="med"/>
                      <a:tailEnd type="none" w="med" len="med"/>
                    </a:lnB>
                    <a:solidFill>
                      <a:srgbClr val="FF0000"/>
                    </a:solidFill>
                  </a:tcPr>
                </a:tc>
              </a:tr>
              <a:tr h="3758898">
                <a:tc>
                  <a:txBody>
                    <a:bodyPr/>
                    <a:lstStyle/>
                    <a:p>
                      <a:r>
                        <a:rPr lang="en-GB" sz="2600" kern="1200" baseline="0" dirty="0" smtClean="0">
                          <a:solidFill>
                            <a:schemeClr val="tx1"/>
                          </a:solidFill>
                          <a:latin typeface="+mn-lt"/>
                          <a:ea typeface="+mn-ea"/>
                          <a:cs typeface="+mn-cs"/>
                        </a:rPr>
                        <a:t>All data controllers and data processors</a:t>
                      </a:r>
                    </a:p>
                    <a:p>
                      <a:endParaRPr lang="en-GB" sz="1200" kern="1200" baseline="0" dirty="0" smtClean="0">
                        <a:solidFill>
                          <a:schemeClr val="tx1"/>
                        </a:solidFill>
                        <a:latin typeface="+mn-lt"/>
                        <a:ea typeface="+mn-ea"/>
                        <a:cs typeface="+mn-cs"/>
                      </a:endParaRPr>
                    </a:p>
                    <a:p>
                      <a:pPr marL="180975" lvl="0" indent="-180975" algn="l">
                        <a:buFont typeface="Arial" pitchFamily="34" charset="0"/>
                        <a:buChar char="•"/>
                      </a:pPr>
                      <a:r>
                        <a:rPr lang="en-GB" sz="2400" kern="1200" baseline="0" dirty="0" smtClean="0">
                          <a:solidFill>
                            <a:schemeClr val="tx1"/>
                          </a:solidFill>
                          <a:latin typeface="+mn-lt"/>
                          <a:ea typeface="+mn-ea"/>
                          <a:cs typeface="+mn-cs"/>
                        </a:rPr>
                        <a:t>A </a:t>
                      </a:r>
                      <a:r>
                        <a:rPr lang="en-GB" sz="2400" b="1" kern="1200" baseline="0" dirty="0" smtClean="0">
                          <a:solidFill>
                            <a:srgbClr val="CC0066"/>
                          </a:solidFill>
                          <a:latin typeface="+mn-lt"/>
                          <a:ea typeface="+mn-ea"/>
                          <a:cs typeface="+mn-cs"/>
                        </a:rPr>
                        <a:t>data controller </a:t>
                      </a:r>
                      <a:r>
                        <a:rPr lang="en-GB" sz="2400" kern="1200" baseline="0" dirty="0" smtClean="0">
                          <a:solidFill>
                            <a:schemeClr val="tx1"/>
                          </a:solidFill>
                          <a:latin typeface="+mn-lt"/>
                          <a:ea typeface="+mn-ea"/>
                          <a:cs typeface="+mn-cs"/>
                        </a:rPr>
                        <a:t>determines how and why personal data is processed</a:t>
                      </a:r>
                    </a:p>
                    <a:p>
                      <a:pPr marL="180975" indent="-180975">
                        <a:buFont typeface="Arial" pitchFamily="34" charset="0"/>
                        <a:buChar char="•"/>
                      </a:pPr>
                      <a:r>
                        <a:rPr lang="en-GB" sz="2400" kern="1200" baseline="0" dirty="0" smtClean="0">
                          <a:solidFill>
                            <a:schemeClr val="tx1"/>
                          </a:solidFill>
                          <a:latin typeface="+mn-lt"/>
                          <a:ea typeface="+mn-ea"/>
                          <a:cs typeface="+mn-cs"/>
                        </a:rPr>
                        <a:t>A </a:t>
                      </a:r>
                      <a:r>
                        <a:rPr lang="en-GB" sz="2400" b="1" kern="1200" baseline="0" dirty="0" smtClean="0">
                          <a:solidFill>
                            <a:srgbClr val="CC0066"/>
                          </a:solidFill>
                          <a:latin typeface="+mn-lt"/>
                          <a:ea typeface="+mn-ea"/>
                          <a:cs typeface="+mn-cs"/>
                        </a:rPr>
                        <a:t>data processor </a:t>
                      </a:r>
                      <a:r>
                        <a:rPr lang="en-GB" sz="2400" kern="1200" baseline="0" dirty="0" smtClean="0">
                          <a:solidFill>
                            <a:schemeClr val="tx1"/>
                          </a:solidFill>
                          <a:latin typeface="+mn-lt"/>
                          <a:ea typeface="+mn-ea"/>
                          <a:cs typeface="+mn-cs"/>
                        </a:rPr>
                        <a:t>carries out the processing on behalf of the data controller</a:t>
                      </a:r>
                      <a:endParaRPr lang="en-GB" sz="2400" dirty="0"/>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kern="1200" baseline="0" dirty="0" smtClean="0">
                          <a:solidFill>
                            <a:schemeClr val="tx1"/>
                          </a:solidFill>
                          <a:latin typeface="+mn-lt"/>
                          <a:ea typeface="+mn-ea"/>
                          <a:cs typeface="+mn-cs"/>
                        </a:rPr>
                        <a:t>Certain activities are exempt from GDPR requirements including those:</a:t>
                      </a:r>
                    </a:p>
                    <a:p>
                      <a:endParaRPr lang="en-GB" sz="1200" kern="1200" baseline="0" dirty="0" smtClean="0">
                        <a:solidFill>
                          <a:schemeClr val="tx1"/>
                        </a:solidFill>
                        <a:latin typeface="+mn-lt"/>
                        <a:ea typeface="+mn-ea"/>
                        <a:cs typeface="+mn-cs"/>
                      </a:endParaRPr>
                    </a:p>
                    <a:p>
                      <a:pPr marL="176213" lvl="0" indent="-176213">
                        <a:buFont typeface="Arial" pitchFamily="34" charset="0"/>
                        <a:buChar char="•"/>
                      </a:pPr>
                      <a:r>
                        <a:rPr lang="en-GB" sz="2400" kern="1200" baseline="0" dirty="0" smtClean="0">
                          <a:solidFill>
                            <a:schemeClr val="tx1"/>
                          </a:solidFill>
                          <a:latin typeface="+mn-lt"/>
                          <a:ea typeface="+mn-ea"/>
                          <a:cs typeface="+mn-cs"/>
                        </a:rPr>
                        <a:t>Covered by the Law Enforcement Directive</a:t>
                      </a:r>
                    </a:p>
                    <a:p>
                      <a:pPr marL="176213" marR="0"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kern="1200" baseline="0" dirty="0" smtClean="0">
                          <a:solidFill>
                            <a:schemeClr val="tx1"/>
                          </a:solidFill>
                          <a:latin typeface="+mn-lt"/>
                          <a:ea typeface="+mn-ea"/>
                          <a:cs typeface="+mn-cs"/>
                        </a:rPr>
                        <a:t>Used for national security purposes </a:t>
                      </a:r>
                      <a:endParaRPr lang="en-GB" sz="2400" dirty="0" smtClean="0"/>
                    </a:p>
                    <a:p>
                      <a:pPr marL="176213" marR="0"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kern="1200" baseline="0" dirty="0" smtClean="0">
                          <a:solidFill>
                            <a:schemeClr val="tx1"/>
                          </a:solidFill>
                          <a:latin typeface="+mn-lt"/>
                          <a:ea typeface="+mn-ea"/>
                          <a:cs typeface="+mn-cs"/>
                        </a:rPr>
                        <a:t>Carried out by individuals purely for personal/household activities</a:t>
                      </a:r>
                      <a:endParaRPr lang="en-GB" sz="2400" dirty="0" smtClean="0"/>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1287"/>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Lawful basis for processing</a:t>
            </a:r>
            <a:endParaRPr lang="en-GB" sz="4400" dirty="0">
              <a:solidFill>
                <a:srgbClr val="0085BF"/>
              </a:solidFill>
            </a:endParaRPr>
          </a:p>
        </p:txBody>
      </p:sp>
      <p:graphicFrame>
        <p:nvGraphicFramePr>
          <p:cNvPr id="5" name="Table 4"/>
          <p:cNvGraphicFramePr>
            <a:graphicFrameLocks noGrp="1"/>
          </p:cNvGraphicFramePr>
          <p:nvPr/>
        </p:nvGraphicFramePr>
        <p:xfrm>
          <a:off x="323528" y="1052736"/>
          <a:ext cx="8496944" cy="4376504"/>
        </p:xfrm>
        <a:graphic>
          <a:graphicData uri="http://schemas.openxmlformats.org/drawingml/2006/table">
            <a:tbl>
              <a:tblPr firstRow="1" bandRow="1">
                <a:tableStyleId>{69CF1AB2-1976-4502-BF36-3FF5EA218861}</a:tableStyleId>
              </a:tblPr>
              <a:tblGrid>
                <a:gridCol w="8496944"/>
              </a:tblGrid>
              <a:tr h="585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dirty="0" smtClean="0"/>
                        <a:t>1. Data subject provides </a:t>
                      </a:r>
                      <a:r>
                        <a:rPr lang="en-GB" sz="1700" b="1" dirty="0" smtClean="0">
                          <a:solidFill>
                            <a:srgbClr val="CC0066"/>
                          </a:solidFill>
                        </a:rPr>
                        <a:t>consent</a:t>
                      </a:r>
                      <a:r>
                        <a:rPr lang="en-GB" sz="1700" b="0" dirty="0" smtClean="0"/>
                        <a:t> to the processing of their personal data for one/more specific purposes</a:t>
                      </a:r>
                    </a:p>
                  </a:txBody>
                  <a:tcPr marT="60960" marB="60960"/>
                </a:tc>
              </a:tr>
              <a:tr h="585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dirty="0" smtClean="0"/>
                        <a:t>2. Data processing is necessary due to a </a:t>
                      </a:r>
                      <a:r>
                        <a:rPr lang="en-GB" sz="1700" b="1" dirty="0" smtClean="0">
                          <a:solidFill>
                            <a:srgbClr val="CC0066"/>
                          </a:solidFill>
                        </a:rPr>
                        <a:t>contract</a:t>
                      </a:r>
                      <a:r>
                        <a:rPr lang="en-GB" sz="1700" dirty="0" smtClean="0"/>
                        <a:t> in place or prior to an individual</a:t>
                      </a:r>
                      <a:r>
                        <a:rPr lang="en-GB" sz="1700" baseline="0" dirty="0" smtClean="0"/>
                        <a:t> entering into a contract </a:t>
                      </a:r>
                      <a:endParaRPr lang="en-GB" sz="1700" b="1" dirty="0" smtClean="0"/>
                    </a:p>
                  </a:txBody>
                  <a:tcPr marT="60960" marB="60960"/>
                </a:tc>
              </a:tr>
              <a:tr h="585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dirty="0" smtClean="0"/>
                        <a:t>3. Data processing is necessary for compliance with a </a:t>
                      </a:r>
                      <a:r>
                        <a:rPr lang="en-GB" sz="1700" b="1" dirty="0" smtClean="0">
                          <a:solidFill>
                            <a:srgbClr val="CC0066"/>
                          </a:solidFill>
                        </a:rPr>
                        <a:t>legal</a:t>
                      </a:r>
                      <a:r>
                        <a:rPr lang="en-GB" sz="1700" b="1" dirty="0" smtClean="0"/>
                        <a:t> </a:t>
                      </a:r>
                      <a:r>
                        <a:rPr lang="en-GB" sz="1700" b="1" dirty="0" smtClean="0">
                          <a:solidFill>
                            <a:srgbClr val="CC0066"/>
                          </a:solidFill>
                        </a:rPr>
                        <a:t>obligation</a:t>
                      </a:r>
                      <a:r>
                        <a:rPr lang="en-GB" sz="1700" dirty="0" smtClean="0"/>
                        <a:t> to which</a:t>
                      </a:r>
                      <a:r>
                        <a:rPr lang="en-GB" sz="1700" baseline="0" dirty="0" smtClean="0"/>
                        <a:t> the controller is subject</a:t>
                      </a:r>
                      <a:endParaRPr lang="en-GB" sz="1700" b="1" dirty="0" smtClean="0">
                        <a:solidFill>
                          <a:srgbClr val="CC0066"/>
                        </a:solidFill>
                      </a:endParaRPr>
                    </a:p>
                  </a:txBody>
                  <a:tcPr marT="60960" marB="60960"/>
                </a:tc>
              </a:tr>
              <a:tr h="585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dirty="0" smtClean="0"/>
                        <a:t>4. Data processing is necessary to </a:t>
                      </a:r>
                      <a:r>
                        <a:rPr lang="en-GB" sz="1700" b="1" dirty="0" smtClean="0">
                          <a:solidFill>
                            <a:srgbClr val="CC0066"/>
                          </a:solidFill>
                        </a:rPr>
                        <a:t>protect</a:t>
                      </a:r>
                      <a:r>
                        <a:rPr lang="en-GB" sz="1700" b="1" dirty="0" smtClean="0"/>
                        <a:t> </a:t>
                      </a:r>
                      <a:r>
                        <a:rPr lang="en-GB" sz="1700" dirty="0" smtClean="0"/>
                        <a:t>the vital interests of the data subject /another natural person</a:t>
                      </a:r>
                    </a:p>
                  </a:txBody>
                  <a:tcPr marT="60960" marB="60960"/>
                </a:tc>
              </a:tr>
              <a:tr h="657944">
                <a:tc>
                  <a:txBody>
                    <a:bodyPr/>
                    <a:lstStyle/>
                    <a:p>
                      <a:r>
                        <a:rPr lang="en-GB" sz="1700" dirty="0" smtClean="0"/>
                        <a:t>5.</a:t>
                      </a:r>
                      <a:r>
                        <a:rPr lang="en-GB" sz="1700" baseline="0" dirty="0" smtClean="0"/>
                        <a:t> </a:t>
                      </a:r>
                      <a:r>
                        <a:rPr lang="en-GB" sz="1700" dirty="0" smtClean="0"/>
                        <a:t>Data processing is necessary for the </a:t>
                      </a:r>
                      <a:r>
                        <a:rPr lang="en-GB" sz="1700" b="1" dirty="0" smtClean="0">
                          <a:solidFill>
                            <a:srgbClr val="CC0066"/>
                          </a:solidFill>
                        </a:rPr>
                        <a:t>performance of a task </a:t>
                      </a:r>
                      <a:r>
                        <a:rPr lang="en-GB" sz="1700" dirty="0" smtClean="0"/>
                        <a:t>undertaken in public interest or to exercise of official authority vested in the controller</a:t>
                      </a:r>
                      <a:endParaRPr lang="en-GB" sz="1700" dirty="0"/>
                    </a:p>
                  </a:txBody>
                  <a:tcPr marT="60960" marB="60960"/>
                </a:tc>
              </a:tr>
              <a:tr h="936104">
                <a:tc>
                  <a:txBody>
                    <a:bodyPr/>
                    <a:lstStyle/>
                    <a:p>
                      <a:pPr marL="46038" indent="-46038" algn="l"/>
                      <a:r>
                        <a:rPr lang="en-GB" sz="1700" dirty="0" smtClean="0"/>
                        <a:t>6. Data processing is necessary for the </a:t>
                      </a:r>
                      <a:r>
                        <a:rPr lang="en-GB" sz="1700" b="1" dirty="0" smtClean="0">
                          <a:solidFill>
                            <a:srgbClr val="CC0066"/>
                          </a:solidFill>
                        </a:rPr>
                        <a:t>controller/third party legitimate interests</a:t>
                      </a:r>
                      <a:r>
                        <a:rPr lang="en-GB" sz="1700" dirty="0" smtClean="0"/>
                        <a:t>;</a:t>
                      </a:r>
                      <a:r>
                        <a:rPr lang="en-GB" sz="1700" b="1" dirty="0" smtClean="0"/>
                        <a:t> </a:t>
                      </a:r>
                      <a:r>
                        <a:rPr lang="en-GB" sz="1700" dirty="0" smtClean="0"/>
                        <a:t>except where the data subject’s rights and freedoms overrides it, particular if the data subject is a child</a:t>
                      </a:r>
                      <a:r>
                        <a:rPr lang="en-GB" sz="1700" baseline="0" dirty="0" smtClean="0"/>
                        <a:t> </a:t>
                      </a:r>
                      <a:r>
                        <a:rPr lang="en-GB" sz="1700" i="1" baseline="0" dirty="0" smtClean="0"/>
                        <a:t>– </a:t>
                      </a:r>
                      <a:r>
                        <a:rPr lang="en-GB" sz="1700" i="0" baseline="0" dirty="0" smtClean="0"/>
                        <a:t>th</a:t>
                      </a:r>
                      <a:r>
                        <a:rPr lang="en-GB" sz="1700" i="0" dirty="0" smtClean="0"/>
                        <a:t>is does not apply to data processing by public authorities in the performance of their tasks</a:t>
                      </a:r>
                    </a:p>
                  </a:txBody>
                  <a:tcPr marT="60960" marB="6096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826"/>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consent</a:t>
            </a:r>
            <a:endParaRPr lang="en-GB" sz="4400" dirty="0">
              <a:solidFill>
                <a:srgbClr val="0085B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042207368"/>
              </p:ext>
            </p:extLst>
          </p:nvPr>
        </p:nvGraphicFramePr>
        <p:xfrm>
          <a:off x="395536" y="889685"/>
          <a:ext cx="8352928" cy="3331404"/>
        </p:xfrm>
        <a:graphic>
          <a:graphicData uri="http://schemas.openxmlformats.org/drawingml/2006/table">
            <a:tbl>
              <a:tblPr firstRow="1" bandRow="1">
                <a:tableStyleId>{69012ECD-51FC-41F1-AA8D-1B2483CD663E}</a:tableStyleId>
              </a:tblPr>
              <a:tblGrid>
                <a:gridCol w="4176464"/>
                <a:gridCol w="4176464"/>
              </a:tblGrid>
              <a:tr h="487680">
                <a:tc>
                  <a:txBody>
                    <a:bodyPr/>
                    <a:lstStyle/>
                    <a:p>
                      <a:pPr algn="ctr"/>
                      <a:r>
                        <a:rPr lang="en-GB" sz="2400" dirty="0" smtClean="0"/>
                        <a:t>Must be</a:t>
                      </a:r>
                      <a:endParaRPr lang="en-GB" sz="2400" dirty="0"/>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B050"/>
                    </a:solidFill>
                  </a:tcPr>
                </a:tc>
                <a:tc>
                  <a:txBody>
                    <a:bodyPr/>
                    <a:lstStyle/>
                    <a:p>
                      <a:pPr algn="ctr"/>
                      <a:r>
                        <a:rPr lang="en-GB" sz="2400" dirty="0" smtClean="0"/>
                        <a:t>Cannot be</a:t>
                      </a:r>
                      <a:endParaRPr lang="en-GB" sz="2400" dirty="0"/>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00000"/>
                    </a:solidFill>
                  </a:tcPr>
                </a:tc>
              </a:tr>
              <a:tr h="762000">
                <a:tc>
                  <a:txBody>
                    <a:bodyPr/>
                    <a:lstStyle/>
                    <a:p>
                      <a:r>
                        <a:rPr lang="en-GB" sz="2000" kern="1200" baseline="0" dirty="0" smtClean="0">
                          <a:solidFill>
                            <a:schemeClr val="tx1"/>
                          </a:solidFill>
                          <a:latin typeface="+mn-lt"/>
                          <a:ea typeface="+mn-ea"/>
                          <a:cs typeface="+mn-cs"/>
                        </a:rPr>
                        <a:t>Given freely, be specific, informed and unambiguous</a:t>
                      </a:r>
                      <a:endParaRPr lang="en-GB" sz="2000" dirty="0"/>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smtClean="0">
                          <a:solidFill>
                            <a:schemeClr val="tx1"/>
                          </a:solidFill>
                          <a:latin typeface="+mn-lt"/>
                          <a:ea typeface="+mn-ea"/>
                          <a:cs typeface="+mn-cs"/>
                        </a:rPr>
                        <a:t>Assumed from the individual’s lack of action/response </a:t>
                      </a:r>
                      <a:endParaRPr lang="en-GB" sz="2000" dirty="0" smtClean="0"/>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57724">
                <a:tc>
                  <a:txBody>
                    <a:bodyPr/>
                    <a:lstStyle/>
                    <a:p>
                      <a:r>
                        <a:rPr lang="en-GB" sz="2000" kern="1200" baseline="0" dirty="0" smtClean="0">
                          <a:solidFill>
                            <a:schemeClr val="tx1"/>
                          </a:solidFill>
                          <a:latin typeface="+mn-lt"/>
                          <a:ea typeface="+mn-ea"/>
                          <a:cs typeface="+mn-cs"/>
                        </a:rPr>
                        <a:t>Obtained by clear affirmative action</a:t>
                      </a:r>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sz="2000" kern="1200" baseline="0" dirty="0" smtClean="0">
                          <a:solidFill>
                            <a:schemeClr val="tx1"/>
                          </a:solidFill>
                          <a:latin typeface="+mn-lt"/>
                          <a:ea typeface="+mn-ea"/>
                          <a:cs typeface="+mn-cs"/>
                        </a:rPr>
                        <a:t>Through pre-ticked consent boxes </a:t>
                      </a:r>
                      <a:endParaRPr lang="en-GB" sz="2000" dirty="0"/>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smtClean="0">
                          <a:solidFill>
                            <a:schemeClr val="tx1"/>
                          </a:solidFill>
                          <a:latin typeface="+mn-lt"/>
                          <a:ea typeface="+mn-ea"/>
                          <a:cs typeface="+mn-cs"/>
                        </a:rPr>
                        <a:t>Verifiable and positively opted-in</a:t>
                      </a:r>
                      <a:endParaRPr lang="en-GB" sz="2000" dirty="0" smtClean="0"/>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sz="2000" kern="1200" baseline="0" dirty="0" smtClean="0">
                          <a:solidFill>
                            <a:schemeClr val="tx1"/>
                          </a:solidFill>
                          <a:latin typeface="+mn-lt"/>
                          <a:ea typeface="+mn-ea"/>
                          <a:cs typeface="+mn-cs"/>
                        </a:rPr>
                        <a:t>Obtained by default or by using opt-out boxes </a:t>
                      </a:r>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smtClean="0">
                          <a:solidFill>
                            <a:schemeClr val="tx1"/>
                          </a:solidFill>
                          <a:latin typeface="+mn-lt"/>
                          <a:ea typeface="+mn-ea"/>
                          <a:cs typeface="+mn-cs"/>
                        </a:rPr>
                        <a:t>Simple/straightforward to withdraw consent</a:t>
                      </a:r>
                      <a:endParaRPr lang="en-GB" sz="2000" dirty="0" smtClean="0"/>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sz="2000" kern="1200" baseline="0" dirty="0" smtClean="0">
                          <a:solidFill>
                            <a:schemeClr val="tx1"/>
                          </a:solidFill>
                          <a:latin typeface="+mn-lt"/>
                          <a:ea typeface="+mn-ea"/>
                          <a:cs typeface="+mn-cs"/>
                        </a:rPr>
                        <a:t>Part of any terms and conditions of a service</a:t>
                      </a:r>
                      <a:endParaRPr lang="en-GB" sz="2000" dirty="0"/>
                    </a:p>
                  </a:txBody>
                  <a:tcPr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10" name="TextBox 9"/>
          <p:cNvSpPr txBox="1"/>
          <p:nvPr/>
        </p:nvSpPr>
        <p:spPr>
          <a:xfrm>
            <a:off x="395536" y="4293096"/>
            <a:ext cx="8424936" cy="1292662"/>
          </a:xfrm>
          <a:prstGeom prst="rect">
            <a:avLst/>
          </a:prstGeom>
          <a:noFill/>
        </p:spPr>
        <p:txBody>
          <a:bodyPr wrap="square" rtlCol="0">
            <a:spAutoFit/>
          </a:bodyPr>
          <a:lstStyle/>
          <a:p>
            <a:r>
              <a:rPr lang="en-GB" sz="2100" b="1" dirty="0" smtClean="0">
                <a:solidFill>
                  <a:srgbClr val="CC0066"/>
                </a:solidFill>
              </a:rPr>
              <a:t>Consent:</a:t>
            </a:r>
          </a:p>
          <a:p>
            <a:pPr marL="182563" indent="-182563">
              <a:buFont typeface="Arial" pitchFamily="34" charset="0"/>
              <a:buChar char="•"/>
            </a:pPr>
            <a:r>
              <a:rPr lang="en-GB" sz="1900" dirty="0" smtClean="0"/>
              <a:t>May not always be required – remember there are five other lawful bases permitting the processing of an individual’s personal data</a:t>
            </a:r>
          </a:p>
          <a:p>
            <a:pPr marL="182563" indent="-182563">
              <a:buFont typeface="Arial" pitchFamily="34" charset="0"/>
              <a:buChar char="•"/>
            </a:pPr>
            <a:r>
              <a:rPr lang="en-GB" sz="1900" dirty="0" smtClean="0"/>
              <a:t>Must be obtained where another lawful basis for data processing is not applicable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35"/>
            <a:ext cx="8229600" cy="4416491"/>
          </a:xfrm>
          <a:solidFill>
            <a:schemeClr val="accent2">
              <a:lumMod val="20000"/>
              <a:lumOff val="80000"/>
            </a:schemeClr>
          </a:solidFill>
        </p:spPr>
        <p:txBody>
          <a:bodyPr>
            <a:normAutofit fontScale="92500" lnSpcReduction="10000"/>
          </a:bodyPr>
          <a:lstStyle/>
          <a:p>
            <a:pPr marL="0" indent="12700">
              <a:buNone/>
            </a:pPr>
            <a:r>
              <a:rPr lang="en-GB" dirty="0" smtClean="0"/>
              <a:t>The Information Commissioner’s Office (ICO) recommendations: </a:t>
            </a:r>
          </a:p>
          <a:p>
            <a:r>
              <a:rPr lang="en-GB" dirty="0" smtClean="0"/>
              <a:t>Regularly review and update consent and associated procedures (as necessary) </a:t>
            </a:r>
          </a:p>
          <a:p>
            <a:pPr lvl="1"/>
            <a:r>
              <a:rPr lang="en-GB" dirty="0" smtClean="0"/>
              <a:t>There is </a:t>
            </a:r>
            <a:r>
              <a:rPr lang="en-GB" b="1" dirty="0" smtClean="0">
                <a:solidFill>
                  <a:srgbClr val="CC0066"/>
                </a:solidFill>
              </a:rPr>
              <a:t>no</a:t>
            </a:r>
            <a:r>
              <a:rPr lang="en-GB" dirty="0" smtClean="0"/>
              <a:t> set time limit/expiry date for consent validity</a:t>
            </a:r>
          </a:p>
          <a:p>
            <a:r>
              <a:rPr lang="en-GB" dirty="0" smtClean="0"/>
              <a:t>Keep records of evidence </a:t>
            </a:r>
          </a:p>
          <a:p>
            <a:pPr lvl="1"/>
            <a:r>
              <a:rPr lang="en-GB" dirty="0" smtClean="0"/>
              <a:t>Including the name of individual providing consent, how consent was provided and date/purpose for consent</a:t>
            </a:r>
          </a:p>
        </p:txBody>
      </p:sp>
      <p:sp>
        <p:nvSpPr>
          <p:cNvPr id="4" name="Rectangle 3"/>
          <p:cNvSpPr/>
          <p:nvPr/>
        </p:nvSpPr>
        <p:spPr>
          <a:xfrm>
            <a:off x="0" y="128826"/>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consent</a:t>
            </a:r>
            <a:endParaRPr lang="en-GB" sz="4400" dirty="0">
              <a:solidFill>
                <a:srgbClr val="0085BF"/>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35"/>
            <a:ext cx="8229600" cy="4512501"/>
          </a:xfrm>
          <a:solidFill>
            <a:schemeClr val="accent5">
              <a:lumMod val="20000"/>
              <a:lumOff val="80000"/>
            </a:schemeClr>
          </a:solidFill>
        </p:spPr>
        <p:txBody>
          <a:bodyPr>
            <a:normAutofit/>
          </a:bodyPr>
          <a:lstStyle/>
          <a:p>
            <a:r>
              <a:rPr lang="en-GB" sz="2800" dirty="0" smtClean="0"/>
              <a:t>The rights of individuals under the GDPR are </a:t>
            </a:r>
            <a:r>
              <a:rPr lang="en-GB" sz="2800" b="1" dirty="0" smtClean="0">
                <a:solidFill>
                  <a:srgbClr val="CC0066"/>
                </a:solidFill>
              </a:rPr>
              <a:t>similar</a:t>
            </a:r>
            <a:r>
              <a:rPr lang="en-GB" sz="2800" dirty="0" smtClean="0"/>
              <a:t> to those under the DPA; however, there are notable </a:t>
            </a:r>
            <a:r>
              <a:rPr lang="en-GB" sz="2800" b="1" dirty="0" smtClean="0">
                <a:solidFill>
                  <a:srgbClr val="CC0066"/>
                </a:solidFill>
              </a:rPr>
              <a:t>enhancements</a:t>
            </a:r>
          </a:p>
          <a:p>
            <a:r>
              <a:rPr lang="en-GB" sz="2800" dirty="0" smtClean="0"/>
              <a:t>The GDPR provides </a:t>
            </a:r>
            <a:r>
              <a:rPr lang="en-GB" sz="2800" b="1" dirty="0" smtClean="0">
                <a:solidFill>
                  <a:srgbClr val="CC0066"/>
                </a:solidFill>
              </a:rPr>
              <a:t>eight rights </a:t>
            </a:r>
            <a:r>
              <a:rPr lang="en-GB" sz="2800" dirty="0" smtClean="0"/>
              <a:t>for individuals</a:t>
            </a:r>
          </a:p>
          <a:p>
            <a:r>
              <a:rPr lang="en-GB" sz="2800" dirty="0" smtClean="0"/>
              <a:t>Not all of the rights are absolute – some rights are only applicable in </a:t>
            </a:r>
            <a:r>
              <a:rPr lang="en-GB" sz="2800" b="1" dirty="0" smtClean="0">
                <a:solidFill>
                  <a:srgbClr val="CC0066"/>
                </a:solidFill>
              </a:rPr>
              <a:t>certain circumstances</a:t>
            </a:r>
          </a:p>
          <a:p>
            <a:r>
              <a:rPr lang="en-GB" sz="2800" dirty="0" smtClean="0"/>
              <a:t>When responding to an individual’s request to exercise their individual right, organisations must comply within a </a:t>
            </a:r>
            <a:r>
              <a:rPr lang="en-GB" sz="2800" b="1" dirty="0" smtClean="0">
                <a:solidFill>
                  <a:srgbClr val="CC0066"/>
                </a:solidFill>
              </a:rPr>
              <a:t>definitive time frame </a:t>
            </a:r>
            <a:endParaRPr lang="en-GB" sz="2800" dirty="0" smtClean="0"/>
          </a:p>
          <a:p>
            <a:endParaRPr lang="en-GB" sz="2400" dirty="0"/>
          </a:p>
        </p:txBody>
      </p:sp>
      <p:sp>
        <p:nvSpPr>
          <p:cNvPr id="4" name="Rectangle 3"/>
          <p:cNvSpPr/>
          <p:nvPr/>
        </p:nvSpPr>
        <p:spPr>
          <a:xfrm>
            <a:off x="0" y="200834"/>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individual rights</a:t>
            </a:r>
            <a:endParaRPr lang="en-GB" sz="4400" dirty="0">
              <a:solidFill>
                <a:srgbClr val="0085BF"/>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9816"/>
            <a:ext cx="8229600" cy="1143000"/>
          </a:xfrm>
        </p:spPr>
        <p:txBody>
          <a:bodyPr>
            <a:normAutofit fontScale="90000"/>
          </a:bodyPr>
          <a:lstStyle/>
          <a:p>
            <a:r>
              <a:rPr lang="en-GB" dirty="0" smtClean="0">
                <a:solidFill>
                  <a:srgbClr val="0085BF"/>
                </a:solidFill>
              </a:rPr>
              <a:t> </a:t>
            </a:r>
            <a:r>
              <a:rPr lang="en-GB" b="1" dirty="0" smtClean="0">
                <a:solidFill>
                  <a:srgbClr val="0085BF"/>
                </a:solidFill>
              </a:rPr>
              <a:t>GDPR: complying with an individual’s request to exercise their right</a:t>
            </a:r>
            <a:r>
              <a:rPr lang="en-GB" dirty="0" smtClean="0"/>
              <a:t/>
            </a:r>
            <a:br>
              <a:rPr lang="en-GB" dirty="0" smtClean="0"/>
            </a:br>
            <a:endParaRPr lang="en-GB" dirty="0"/>
          </a:p>
        </p:txBody>
      </p:sp>
      <p:sp>
        <p:nvSpPr>
          <p:cNvPr id="3" name="Content Placeholder 2"/>
          <p:cNvSpPr>
            <a:spLocks noGrp="1"/>
          </p:cNvSpPr>
          <p:nvPr>
            <p:ph idx="1"/>
          </p:nvPr>
        </p:nvSpPr>
        <p:spPr>
          <a:xfrm>
            <a:off x="539552" y="1772816"/>
            <a:ext cx="8229600" cy="3744416"/>
          </a:xfrm>
          <a:solidFill>
            <a:schemeClr val="accent2">
              <a:lumMod val="20000"/>
              <a:lumOff val="80000"/>
            </a:schemeClr>
          </a:solidFill>
        </p:spPr>
        <p:txBody>
          <a:bodyPr anchor="ctr">
            <a:normAutofit fontScale="25000" lnSpcReduction="20000"/>
          </a:bodyPr>
          <a:lstStyle/>
          <a:p>
            <a:pPr>
              <a:lnSpc>
                <a:spcPct val="120000"/>
              </a:lnSpc>
            </a:pPr>
            <a:r>
              <a:rPr lang="en-GB" sz="11200" dirty="0" smtClean="0"/>
              <a:t>Take reasonable steps to </a:t>
            </a:r>
            <a:r>
              <a:rPr lang="en-GB" sz="11200" b="1" dirty="0" smtClean="0">
                <a:solidFill>
                  <a:srgbClr val="CC0066"/>
                </a:solidFill>
              </a:rPr>
              <a:t>verify the identity </a:t>
            </a:r>
            <a:r>
              <a:rPr lang="en-GB" sz="11200" dirty="0" smtClean="0"/>
              <a:t>of the individual</a:t>
            </a:r>
          </a:p>
          <a:p>
            <a:pPr>
              <a:lnSpc>
                <a:spcPct val="120000"/>
              </a:lnSpc>
            </a:pPr>
            <a:r>
              <a:rPr lang="en-GB" sz="11200" dirty="0" smtClean="0"/>
              <a:t>Comply without undue delay and within </a:t>
            </a:r>
            <a:r>
              <a:rPr lang="en-GB" sz="11200" b="1" dirty="0" smtClean="0">
                <a:solidFill>
                  <a:srgbClr val="CC0066"/>
                </a:solidFill>
              </a:rPr>
              <a:t>specified time frames</a:t>
            </a:r>
          </a:p>
          <a:p>
            <a:pPr>
              <a:lnSpc>
                <a:spcPct val="120000"/>
              </a:lnSpc>
            </a:pPr>
            <a:r>
              <a:rPr lang="en-GB" sz="11200" dirty="0" smtClean="0"/>
              <a:t>Organisations must provide the information </a:t>
            </a:r>
            <a:r>
              <a:rPr lang="en-GB" sz="11200" b="1" dirty="0" smtClean="0">
                <a:solidFill>
                  <a:srgbClr val="CC0066"/>
                </a:solidFill>
              </a:rPr>
              <a:t>electronically</a:t>
            </a:r>
            <a:r>
              <a:rPr lang="en-GB" sz="11200" dirty="0" smtClean="0"/>
              <a:t>, where possible</a:t>
            </a:r>
          </a:p>
          <a:p>
            <a:pPr>
              <a:lnSpc>
                <a:spcPct val="120000"/>
              </a:lnSpc>
            </a:pPr>
            <a:r>
              <a:rPr lang="en-GB" sz="11200" dirty="0" smtClean="0"/>
              <a:t>Provide the information </a:t>
            </a:r>
            <a:r>
              <a:rPr lang="en-GB" sz="11200" b="1" dirty="0" smtClean="0">
                <a:solidFill>
                  <a:srgbClr val="CC0066"/>
                </a:solidFill>
              </a:rPr>
              <a:t>free of charge </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0834"/>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individual rights</a:t>
            </a:r>
            <a:endParaRPr lang="en-GB" sz="4400" dirty="0">
              <a:solidFill>
                <a:srgbClr val="0085B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30995489"/>
              </p:ext>
            </p:extLst>
          </p:nvPr>
        </p:nvGraphicFramePr>
        <p:xfrm>
          <a:off x="683568" y="980728"/>
          <a:ext cx="7875748" cy="4525850"/>
        </p:xfrm>
        <a:graphic>
          <a:graphicData uri="http://schemas.openxmlformats.org/drawingml/2006/table">
            <a:tbl>
              <a:tblPr firstRow="1" bandRow="1">
                <a:tableStyleId>{69CF1AB2-1976-4502-BF36-3FF5EA218861}</a:tableStyleId>
              </a:tblPr>
              <a:tblGrid>
                <a:gridCol w="7875748"/>
              </a:tblGrid>
              <a:tr h="52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latin typeface="+mn-lt"/>
                          <a:ea typeface="+mn-ea"/>
                          <a:cs typeface="+mn-cs"/>
                        </a:rPr>
                        <a:t>1.</a:t>
                      </a:r>
                      <a:r>
                        <a:rPr lang="en-GB" sz="2400" b="0" kern="1200" dirty="0" smtClean="0">
                          <a:solidFill>
                            <a:schemeClr val="dk1"/>
                          </a:solidFill>
                          <a:latin typeface="+mn-lt"/>
                          <a:ea typeface="+mn-ea"/>
                          <a:cs typeface="+mn-cs"/>
                        </a:rPr>
                        <a:t> The right to be </a:t>
                      </a:r>
                      <a:r>
                        <a:rPr lang="en-GB" sz="2400" b="1" kern="1200" dirty="0" smtClean="0">
                          <a:solidFill>
                            <a:srgbClr val="CC0066"/>
                          </a:solidFill>
                          <a:latin typeface="+mn-lt"/>
                          <a:ea typeface="+mn-ea"/>
                          <a:cs typeface="+mn-cs"/>
                        </a:rPr>
                        <a:t>informed</a:t>
                      </a:r>
                    </a:p>
                  </a:txBody>
                  <a:tcPr marT="60960" marB="60960"/>
                </a:tc>
              </a:tr>
              <a:tr h="52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smtClean="0"/>
                        <a:t>2.</a:t>
                      </a:r>
                      <a:r>
                        <a:rPr lang="en-GB" sz="2400" b="0" dirty="0" smtClean="0"/>
                        <a:t> </a:t>
                      </a:r>
                      <a:r>
                        <a:rPr lang="en-GB" sz="2400" b="0" kern="1200" dirty="0" smtClean="0">
                          <a:solidFill>
                            <a:schemeClr val="dk1"/>
                          </a:solidFill>
                          <a:latin typeface="+mn-lt"/>
                          <a:ea typeface="+mn-ea"/>
                          <a:cs typeface="+mn-cs"/>
                        </a:rPr>
                        <a:t>The right of </a:t>
                      </a:r>
                      <a:r>
                        <a:rPr lang="en-GB" sz="2400" b="1" kern="1200" dirty="0" smtClean="0">
                          <a:solidFill>
                            <a:srgbClr val="CC0066"/>
                          </a:solidFill>
                          <a:latin typeface="+mn-lt"/>
                          <a:ea typeface="+mn-ea"/>
                          <a:cs typeface="+mn-cs"/>
                        </a:rPr>
                        <a:t>access</a:t>
                      </a:r>
                    </a:p>
                  </a:txBody>
                  <a:tcPr marT="60960" marB="60960"/>
                </a:tc>
              </a:tr>
              <a:tr h="52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smtClean="0"/>
                        <a:t>3. </a:t>
                      </a:r>
                      <a:r>
                        <a:rPr lang="en-GB" sz="2400" b="0" kern="1200" dirty="0" smtClean="0">
                          <a:solidFill>
                            <a:schemeClr val="dk1"/>
                          </a:solidFill>
                          <a:latin typeface="+mn-lt"/>
                          <a:ea typeface="+mn-ea"/>
                          <a:cs typeface="+mn-cs"/>
                        </a:rPr>
                        <a:t>The right to </a:t>
                      </a:r>
                      <a:r>
                        <a:rPr lang="en-GB" sz="2400" b="1" kern="1200" dirty="0" smtClean="0">
                          <a:solidFill>
                            <a:srgbClr val="CC0066"/>
                          </a:solidFill>
                          <a:latin typeface="+mn-lt"/>
                          <a:ea typeface="+mn-ea"/>
                          <a:cs typeface="+mn-cs"/>
                        </a:rPr>
                        <a:t>rectification</a:t>
                      </a:r>
                    </a:p>
                  </a:txBody>
                  <a:tcPr marT="60960" marB="60960"/>
                </a:tc>
              </a:tr>
              <a:tr h="52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smtClean="0"/>
                        <a:t>4. </a:t>
                      </a:r>
                      <a:r>
                        <a:rPr lang="en-GB" sz="2400" b="0" kern="1200" dirty="0" smtClean="0">
                          <a:solidFill>
                            <a:schemeClr val="dk1"/>
                          </a:solidFill>
                          <a:latin typeface="+mn-lt"/>
                          <a:ea typeface="+mn-ea"/>
                          <a:cs typeface="+mn-cs"/>
                        </a:rPr>
                        <a:t>The right to </a:t>
                      </a:r>
                      <a:r>
                        <a:rPr lang="en-GB" sz="2400" b="1" kern="1200" dirty="0" smtClean="0">
                          <a:solidFill>
                            <a:srgbClr val="CC0066"/>
                          </a:solidFill>
                          <a:latin typeface="+mn-lt"/>
                          <a:ea typeface="+mn-ea"/>
                          <a:cs typeface="+mn-cs"/>
                        </a:rPr>
                        <a:t>erasure</a:t>
                      </a:r>
                    </a:p>
                  </a:txBody>
                  <a:tcPr marT="60960" marB="60960"/>
                </a:tc>
              </a:tr>
              <a:tr h="52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smtClean="0"/>
                        <a:t>5. </a:t>
                      </a:r>
                      <a:r>
                        <a:rPr lang="en-GB" sz="2400" b="0" kern="1200" dirty="0" smtClean="0">
                          <a:solidFill>
                            <a:schemeClr val="dk1"/>
                          </a:solidFill>
                          <a:latin typeface="+mn-lt"/>
                          <a:ea typeface="+mn-ea"/>
                          <a:cs typeface="+mn-cs"/>
                        </a:rPr>
                        <a:t>The right to </a:t>
                      </a:r>
                      <a:r>
                        <a:rPr lang="en-GB" sz="2400" b="1" kern="1200" dirty="0" smtClean="0">
                          <a:solidFill>
                            <a:srgbClr val="CC0066"/>
                          </a:solidFill>
                          <a:latin typeface="+mn-lt"/>
                          <a:ea typeface="+mn-ea"/>
                          <a:cs typeface="+mn-cs"/>
                        </a:rPr>
                        <a:t>restrict processing</a:t>
                      </a:r>
                    </a:p>
                  </a:txBody>
                  <a:tcPr marT="60960" marB="60960"/>
                </a:tc>
              </a:tr>
              <a:tr h="52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smtClean="0"/>
                        <a:t>6.</a:t>
                      </a:r>
                      <a:r>
                        <a:rPr lang="en-GB" sz="2400" b="0" dirty="0" smtClean="0"/>
                        <a:t> </a:t>
                      </a:r>
                      <a:r>
                        <a:rPr lang="en-GB" sz="2400" b="0" kern="1200" dirty="0" smtClean="0">
                          <a:solidFill>
                            <a:schemeClr val="dk1"/>
                          </a:solidFill>
                          <a:latin typeface="+mn-lt"/>
                          <a:ea typeface="+mn-ea"/>
                          <a:cs typeface="+mn-cs"/>
                        </a:rPr>
                        <a:t>The right to </a:t>
                      </a:r>
                      <a:r>
                        <a:rPr lang="en-GB" sz="2400" b="1" kern="1200" dirty="0" smtClean="0">
                          <a:solidFill>
                            <a:srgbClr val="CC0066"/>
                          </a:solidFill>
                          <a:latin typeface="+mn-lt"/>
                          <a:ea typeface="+mn-ea"/>
                          <a:cs typeface="+mn-cs"/>
                        </a:rPr>
                        <a:t>data portability</a:t>
                      </a:r>
                    </a:p>
                  </a:txBody>
                  <a:tcPr marT="60960" marB="60960"/>
                </a:tc>
              </a:tr>
              <a:tr h="52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smtClean="0"/>
                        <a:t>7.</a:t>
                      </a:r>
                      <a:r>
                        <a:rPr lang="en-GB" sz="2400" b="0" dirty="0" smtClean="0"/>
                        <a:t> </a:t>
                      </a:r>
                      <a:r>
                        <a:rPr lang="en-GB" sz="2400" b="0" kern="1200" dirty="0" smtClean="0">
                          <a:solidFill>
                            <a:schemeClr val="dk1"/>
                          </a:solidFill>
                          <a:latin typeface="+mn-lt"/>
                          <a:ea typeface="+mn-ea"/>
                          <a:cs typeface="+mn-cs"/>
                        </a:rPr>
                        <a:t>The right to </a:t>
                      </a:r>
                      <a:r>
                        <a:rPr lang="en-GB" sz="2400" b="1" kern="1200" dirty="0" smtClean="0">
                          <a:solidFill>
                            <a:srgbClr val="CC0066"/>
                          </a:solidFill>
                          <a:latin typeface="+mn-lt"/>
                          <a:ea typeface="+mn-ea"/>
                          <a:cs typeface="+mn-cs"/>
                        </a:rPr>
                        <a:t>object</a:t>
                      </a:r>
                    </a:p>
                  </a:txBody>
                  <a:tcPr marT="60960" marB="60960"/>
                </a:tc>
              </a:tr>
              <a:tr h="816091">
                <a:tc>
                  <a:txBody>
                    <a:bodyPr/>
                    <a:lstStyle/>
                    <a:p>
                      <a:r>
                        <a:rPr lang="en-GB" sz="2400" b="1" dirty="0" smtClean="0"/>
                        <a:t>8. </a:t>
                      </a:r>
                      <a:r>
                        <a:rPr lang="en-GB" sz="2400" b="0" kern="1200" dirty="0" smtClean="0">
                          <a:solidFill>
                            <a:schemeClr val="dk1"/>
                          </a:solidFill>
                          <a:latin typeface="+mn-lt"/>
                          <a:ea typeface="+mn-ea"/>
                          <a:cs typeface="+mn-cs"/>
                        </a:rPr>
                        <a:t>Rights in relation to </a:t>
                      </a:r>
                      <a:r>
                        <a:rPr lang="en-GB" sz="2400" b="1" kern="1200" dirty="0" smtClean="0">
                          <a:solidFill>
                            <a:srgbClr val="CC0066"/>
                          </a:solidFill>
                          <a:latin typeface="+mn-lt"/>
                          <a:ea typeface="+mn-ea"/>
                          <a:cs typeface="+mn-cs"/>
                        </a:rPr>
                        <a:t>automated</a:t>
                      </a:r>
                      <a:r>
                        <a:rPr lang="en-GB" sz="2400" b="0" kern="1200" dirty="0" smtClean="0">
                          <a:solidFill>
                            <a:schemeClr val="dk1"/>
                          </a:solidFill>
                          <a:latin typeface="+mn-lt"/>
                          <a:ea typeface="+mn-ea"/>
                          <a:cs typeface="+mn-cs"/>
                        </a:rPr>
                        <a:t> decision making including profiling</a:t>
                      </a:r>
                      <a:endParaRPr lang="en-GB" sz="2400" b="0" dirty="0"/>
                    </a:p>
                  </a:txBody>
                  <a:tcPr marT="60960" marB="6096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1417638"/>
          </a:xfrm>
        </p:spPr>
        <p:txBody>
          <a:bodyPr/>
          <a:lstStyle/>
          <a:p>
            <a:r>
              <a:rPr lang="en-GB" sz="3200" dirty="0" smtClean="0">
                <a:solidFill>
                  <a:srgbClr val="0070C0"/>
                </a:solidFill>
              </a:rPr>
              <a:t>Why do we have a new revalidation framework?</a:t>
            </a:r>
            <a:endParaRPr lang="en-GB" sz="3200" dirty="0">
              <a:solidFill>
                <a:srgbClr val="0070C0"/>
              </a:solidFill>
            </a:endParaRPr>
          </a:p>
        </p:txBody>
      </p:sp>
      <p:graphicFrame>
        <p:nvGraphicFramePr>
          <p:cNvPr id="4" name="Content Placeholder 3"/>
          <p:cNvGraphicFramePr>
            <a:graphicFrameLocks noGrp="1"/>
          </p:cNvGraphicFramePr>
          <p:nvPr>
            <p:ph idx="1"/>
          </p:nvPr>
        </p:nvGraphicFramePr>
        <p:xfrm>
          <a:off x="0" y="1196975"/>
          <a:ext cx="9144000" cy="4464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b="1" dirty="0" smtClean="0">
                <a:solidFill>
                  <a:srgbClr val="0085BF"/>
                </a:solidFill>
              </a:rPr>
              <a:t>How to demonstrate compliance</a:t>
            </a:r>
            <a:endParaRPr lang="en-US" b="1" dirty="0">
              <a:solidFill>
                <a:srgbClr val="0085BF"/>
              </a:solidFill>
            </a:endParaRPr>
          </a:p>
        </p:txBody>
      </p:sp>
      <p:sp>
        <p:nvSpPr>
          <p:cNvPr id="3" name="Content Placeholder 2"/>
          <p:cNvSpPr>
            <a:spLocks noGrp="1"/>
          </p:cNvSpPr>
          <p:nvPr>
            <p:ph idx="1"/>
          </p:nvPr>
        </p:nvSpPr>
        <p:spPr>
          <a:xfrm>
            <a:off x="518864" y="1412776"/>
            <a:ext cx="8229600" cy="4061047"/>
          </a:xfrm>
        </p:spPr>
        <p:txBody>
          <a:bodyPr/>
          <a:lstStyle/>
          <a:p>
            <a:r>
              <a:rPr lang="en-GB" b="1" dirty="0">
                <a:solidFill>
                  <a:srgbClr val="CC0066"/>
                </a:solidFill>
              </a:rPr>
              <a:t>Implement</a:t>
            </a:r>
            <a:r>
              <a:rPr lang="en-GB" dirty="0"/>
              <a:t> appropriate technical and organisational </a:t>
            </a:r>
            <a:r>
              <a:rPr lang="en-GB" dirty="0" smtClean="0"/>
              <a:t>measures</a:t>
            </a:r>
          </a:p>
          <a:p>
            <a:r>
              <a:rPr lang="en-GB" dirty="0"/>
              <a:t>Maintain </a:t>
            </a:r>
            <a:r>
              <a:rPr lang="en-GB" b="1" dirty="0">
                <a:solidFill>
                  <a:srgbClr val="CC0066"/>
                </a:solidFill>
              </a:rPr>
              <a:t>relevant documentation </a:t>
            </a:r>
            <a:r>
              <a:rPr lang="en-GB" dirty="0"/>
              <a:t>on processing </a:t>
            </a:r>
            <a:r>
              <a:rPr lang="en-GB" dirty="0" smtClean="0"/>
              <a:t>activities</a:t>
            </a:r>
          </a:p>
          <a:p>
            <a:r>
              <a:rPr lang="en-GB" dirty="0"/>
              <a:t>Appoint a </a:t>
            </a:r>
            <a:r>
              <a:rPr lang="en-GB" b="1" dirty="0">
                <a:solidFill>
                  <a:srgbClr val="CC0066"/>
                </a:solidFill>
              </a:rPr>
              <a:t>data protection </a:t>
            </a:r>
            <a:r>
              <a:rPr lang="en-GB" b="1" dirty="0" smtClean="0">
                <a:solidFill>
                  <a:srgbClr val="CC0066"/>
                </a:solidFill>
              </a:rPr>
              <a:t>officer </a:t>
            </a:r>
            <a:r>
              <a:rPr lang="en-GB" dirty="0" smtClean="0"/>
              <a:t>(DPO)</a:t>
            </a:r>
          </a:p>
          <a:p>
            <a:r>
              <a:rPr lang="en-GB" dirty="0"/>
              <a:t>Use </a:t>
            </a:r>
            <a:r>
              <a:rPr lang="en-GB" b="1" dirty="0">
                <a:solidFill>
                  <a:srgbClr val="CC0066"/>
                </a:solidFill>
              </a:rPr>
              <a:t>data protection impact assessments </a:t>
            </a:r>
            <a:r>
              <a:rPr lang="en-GB" dirty="0" smtClean="0"/>
              <a:t>(where appropriate)</a:t>
            </a:r>
            <a:endParaRPr lang="en-US" dirty="0"/>
          </a:p>
        </p:txBody>
      </p:sp>
    </p:spTree>
    <p:extLst>
      <p:ext uri="{BB962C8B-B14F-4D97-AF65-F5344CB8AC3E}">
        <p14:creationId xmlns:p14="http://schemas.microsoft.com/office/powerpoint/2010/main" val="338381604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496944" cy="4680520"/>
          </a:xfrm>
        </p:spPr>
        <p:txBody>
          <a:bodyPr>
            <a:noAutofit/>
          </a:bodyPr>
          <a:lstStyle/>
          <a:p>
            <a:pPr>
              <a:buClr>
                <a:schemeClr val="tx1"/>
              </a:buClr>
            </a:pPr>
            <a:r>
              <a:rPr lang="en-GB" sz="2600" dirty="0"/>
              <a:t>A personal data breach means a </a:t>
            </a:r>
            <a:r>
              <a:rPr lang="en-GB" sz="2600" b="1" dirty="0"/>
              <a:t>breach of security leading to the destruction</a:t>
            </a:r>
            <a:r>
              <a:rPr lang="en-GB" sz="2600" dirty="0"/>
              <a:t>, </a:t>
            </a:r>
            <a:r>
              <a:rPr lang="en-GB" sz="2600" b="1" dirty="0"/>
              <a:t>loss</a:t>
            </a:r>
            <a:r>
              <a:rPr lang="en-GB" sz="2600" dirty="0"/>
              <a:t>, </a:t>
            </a:r>
            <a:r>
              <a:rPr lang="en-GB" sz="2600" b="1" dirty="0"/>
              <a:t>alteration</a:t>
            </a:r>
            <a:r>
              <a:rPr lang="en-GB" sz="2600" dirty="0"/>
              <a:t>, </a:t>
            </a:r>
            <a:r>
              <a:rPr lang="en-GB" sz="2600" b="1" dirty="0"/>
              <a:t>unauthorised</a:t>
            </a:r>
            <a:r>
              <a:rPr lang="en-GB" sz="2600" dirty="0"/>
              <a:t> </a:t>
            </a:r>
            <a:r>
              <a:rPr lang="en-GB" sz="2600" b="1" dirty="0"/>
              <a:t>disclosure</a:t>
            </a:r>
            <a:r>
              <a:rPr lang="en-GB" sz="2600" dirty="0"/>
              <a:t> </a:t>
            </a:r>
            <a:r>
              <a:rPr lang="en-GB" sz="2600" b="1" dirty="0"/>
              <a:t>of</a:t>
            </a:r>
            <a:r>
              <a:rPr lang="en-GB" sz="2600" dirty="0"/>
              <a:t>, or </a:t>
            </a:r>
            <a:r>
              <a:rPr lang="en-GB" sz="2600" b="1" dirty="0"/>
              <a:t>access</a:t>
            </a:r>
            <a:r>
              <a:rPr lang="en-GB" sz="2600" dirty="0"/>
              <a:t> to </a:t>
            </a:r>
            <a:r>
              <a:rPr lang="en-GB" sz="2600" b="1" dirty="0"/>
              <a:t>personal</a:t>
            </a:r>
            <a:r>
              <a:rPr lang="en-GB" sz="2600" dirty="0"/>
              <a:t> </a:t>
            </a:r>
            <a:r>
              <a:rPr lang="en-GB" sz="2600" b="1" dirty="0" smtClean="0"/>
              <a:t>data</a:t>
            </a:r>
            <a:endParaRPr lang="en-GB" sz="2600" dirty="0" smtClean="0"/>
          </a:p>
          <a:p>
            <a:pPr>
              <a:buClr>
                <a:schemeClr val="tx1"/>
              </a:buClr>
            </a:pPr>
            <a:r>
              <a:rPr lang="en-GB" sz="2600" dirty="0" smtClean="0"/>
              <a:t>Requirement for organisations to </a:t>
            </a:r>
            <a:r>
              <a:rPr lang="en-GB" sz="2600" b="1" dirty="0" smtClean="0">
                <a:solidFill>
                  <a:srgbClr val="CC0066"/>
                </a:solidFill>
              </a:rPr>
              <a:t>report</a:t>
            </a:r>
            <a:r>
              <a:rPr lang="en-GB" sz="2600" dirty="0" smtClean="0"/>
              <a:t> certain types of </a:t>
            </a:r>
            <a:r>
              <a:rPr lang="en-GB" sz="2600" b="1" dirty="0" smtClean="0">
                <a:solidFill>
                  <a:srgbClr val="CC0066"/>
                </a:solidFill>
              </a:rPr>
              <a:t>data breaches </a:t>
            </a:r>
            <a:r>
              <a:rPr lang="en-GB" sz="2600" dirty="0" smtClean="0"/>
              <a:t>to the relevant supervisory authority</a:t>
            </a:r>
            <a:endParaRPr lang="en-GB" sz="2600" i="1" dirty="0" smtClean="0"/>
          </a:p>
          <a:p>
            <a:pPr lvl="1">
              <a:buClr>
                <a:schemeClr val="tx1"/>
              </a:buClr>
            </a:pPr>
            <a:r>
              <a:rPr lang="en-GB" sz="2600" dirty="0" smtClean="0"/>
              <a:t>Breaches must be </a:t>
            </a:r>
            <a:r>
              <a:rPr lang="en-GB" sz="2600" b="1" dirty="0" smtClean="0">
                <a:solidFill>
                  <a:srgbClr val="009F51"/>
                </a:solidFill>
              </a:rPr>
              <a:t>reported</a:t>
            </a:r>
            <a:r>
              <a:rPr lang="en-GB" sz="2600" dirty="0" smtClean="0"/>
              <a:t> within </a:t>
            </a:r>
            <a:r>
              <a:rPr lang="en-GB" sz="2600" b="1" dirty="0" smtClean="0">
                <a:solidFill>
                  <a:srgbClr val="009F51"/>
                </a:solidFill>
              </a:rPr>
              <a:t>72 hours</a:t>
            </a:r>
          </a:p>
          <a:p>
            <a:pPr lvl="1">
              <a:buClr>
                <a:schemeClr val="tx1"/>
              </a:buClr>
            </a:pPr>
            <a:r>
              <a:rPr lang="en-GB" sz="2600" b="1" dirty="0" smtClean="0">
                <a:solidFill>
                  <a:srgbClr val="009F51"/>
                </a:solidFill>
              </a:rPr>
              <a:t>Failure to report can result in a fine </a:t>
            </a:r>
            <a:r>
              <a:rPr lang="en-GB" sz="2600" dirty="0" smtClean="0"/>
              <a:t>of up to </a:t>
            </a:r>
            <a:r>
              <a:rPr lang="en-GB" sz="2600" b="1" dirty="0" smtClean="0">
                <a:solidFill>
                  <a:srgbClr val="009F51"/>
                </a:solidFill>
              </a:rPr>
              <a:t>€10million or 2 per cent </a:t>
            </a:r>
            <a:r>
              <a:rPr lang="en-GB" sz="2600" dirty="0" smtClean="0"/>
              <a:t>of the organisation’s global turnover</a:t>
            </a:r>
          </a:p>
          <a:p>
            <a:pPr>
              <a:buClr>
                <a:schemeClr val="tx1"/>
              </a:buClr>
            </a:pPr>
            <a:r>
              <a:rPr lang="en-GB" sz="2600" dirty="0" smtClean="0"/>
              <a:t>In some cases, the organisation must contact the </a:t>
            </a:r>
            <a:r>
              <a:rPr lang="en-GB" sz="2600" b="1" dirty="0" smtClean="0">
                <a:solidFill>
                  <a:srgbClr val="CC0066"/>
                </a:solidFill>
              </a:rPr>
              <a:t>affected individual(s)</a:t>
            </a:r>
          </a:p>
        </p:txBody>
      </p:sp>
      <p:sp>
        <p:nvSpPr>
          <p:cNvPr id="4" name="Rectangle 3"/>
          <p:cNvSpPr/>
          <p:nvPr/>
        </p:nvSpPr>
        <p:spPr>
          <a:xfrm>
            <a:off x="0" y="200834"/>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data breaches</a:t>
            </a:r>
            <a:endParaRPr lang="en-GB" sz="4400" dirty="0">
              <a:solidFill>
                <a:srgbClr val="0085BF"/>
              </a:solidFill>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44757"/>
            <a:ext cx="8229600" cy="4416491"/>
          </a:xfrm>
        </p:spPr>
        <p:txBody>
          <a:bodyPr>
            <a:normAutofit/>
          </a:bodyPr>
          <a:lstStyle/>
          <a:p>
            <a:pPr>
              <a:buClr>
                <a:schemeClr val="tx1"/>
              </a:buClr>
            </a:pPr>
            <a:r>
              <a:rPr lang="en-GB" dirty="0" smtClean="0"/>
              <a:t>Organisations are obliged to demonstrate </a:t>
            </a:r>
            <a:r>
              <a:rPr lang="en-GB" b="1" dirty="0" smtClean="0">
                <a:solidFill>
                  <a:srgbClr val="CC0066"/>
                </a:solidFill>
              </a:rPr>
              <a:t>compliance</a:t>
            </a:r>
            <a:r>
              <a:rPr lang="en-GB" dirty="0" smtClean="0"/>
              <a:t> – the “</a:t>
            </a:r>
            <a:r>
              <a:rPr lang="en-GB" i="1" dirty="0" smtClean="0"/>
              <a:t>accountability principle”</a:t>
            </a:r>
          </a:p>
          <a:p>
            <a:pPr>
              <a:buClr>
                <a:schemeClr val="tx1"/>
              </a:buClr>
            </a:pPr>
            <a:r>
              <a:rPr lang="en-GB" dirty="0" smtClean="0"/>
              <a:t>Healthcare sector (incorporating community pharmacy) is at </a:t>
            </a:r>
            <a:r>
              <a:rPr lang="en-GB" b="1" dirty="0" smtClean="0">
                <a:solidFill>
                  <a:srgbClr val="CC0066"/>
                </a:solidFill>
              </a:rPr>
              <a:t>high risk</a:t>
            </a:r>
            <a:r>
              <a:rPr lang="en-GB" dirty="0" smtClean="0">
                <a:solidFill>
                  <a:srgbClr val="CC0066"/>
                </a:solidFill>
              </a:rPr>
              <a:t> </a:t>
            </a:r>
            <a:r>
              <a:rPr lang="en-GB" dirty="0" smtClean="0"/>
              <a:t>due to the day-to-day processing of </a:t>
            </a:r>
            <a:r>
              <a:rPr lang="en-GB" i="1" dirty="0" smtClean="0"/>
              <a:t>“special categories of personal data”</a:t>
            </a:r>
          </a:p>
          <a:p>
            <a:pPr>
              <a:buClr>
                <a:schemeClr val="tx1"/>
              </a:buClr>
            </a:pPr>
            <a:r>
              <a:rPr lang="en-GB" b="1" dirty="0" smtClean="0">
                <a:solidFill>
                  <a:srgbClr val="CC0066"/>
                </a:solidFill>
              </a:rPr>
              <a:t>Fines</a:t>
            </a:r>
            <a:r>
              <a:rPr lang="en-GB" dirty="0" smtClean="0"/>
              <a:t> can be imposed on organisations who are in breach of GDPR</a:t>
            </a:r>
          </a:p>
        </p:txBody>
      </p:sp>
      <p:sp>
        <p:nvSpPr>
          <p:cNvPr id="4" name="Rectangle 3"/>
          <p:cNvSpPr/>
          <p:nvPr/>
        </p:nvSpPr>
        <p:spPr>
          <a:xfrm>
            <a:off x="0" y="283295"/>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implications</a:t>
            </a:r>
            <a:endParaRPr lang="en-GB" sz="4400" dirty="0">
              <a:solidFill>
                <a:srgbClr val="0085BF"/>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744416"/>
          </a:xfrm>
        </p:spPr>
        <p:txBody>
          <a:bodyPr>
            <a:normAutofit fontScale="92500"/>
          </a:bodyPr>
          <a:lstStyle/>
          <a:p>
            <a:r>
              <a:rPr lang="en-GB" sz="3600" dirty="0" smtClean="0"/>
              <a:t>Lack of </a:t>
            </a:r>
            <a:r>
              <a:rPr lang="en-GB" sz="3600" b="1" dirty="0" smtClean="0">
                <a:solidFill>
                  <a:srgbClr val="CC0066"/>
                </a:solidFill>
              </a:rPr>
              <a:t>sector-specific guidance </a:t>
            </a:r>
            <a:r>
              <a:rPr lang="en-GB" sz="3600" dirty="0" smtClean="0"/>
              <a:t>for community pharmacy</a:t>
            </a:r>
          </a:p>
          <a:p>
            <a:r>
              <a:rPr lang="en-GB" sz="3600" dirty="0" smtClean="0">
                <a:solidFill>
                  <a:srgbClr val="000000"/>
                </a:solidFill>
              </a:rPr>
              <a:t>Delays in guidance and advice from the </a:t>
            </a:r>
            <a:r>
              <a:rPr lang="en-GB" sz="3600" b="1" dirty="0" smtClean="0">
                <a:solidFill>
                  <a:srgbClr val="CC0066"/>
                </a:solidFill>
              </a:rPr>
              <a:t>IGA</a:t>
            </a:r>
          </a:p>
          <a:p>
            <a:r>
              <a:rPr lang="en-GB" sz="3600" dirty="0">
                <a:solidFill>
                  <a:srgbClr val="000000"/>
                </a:solidFill>
              </a:rPr>
              <a:t>Finalisation and pending implementation </a:t>
            </a:r>
            <a:r>
              <a:rPr lang="en-GB" sz="3600" dirty="0" smtClean="0">
                <a:solidFill>
                  <a:srgbClr val="000000"/>
                </a:solidFill>
              </a:rPr>
              <a:t>of </a:t>
            </a:r>
            <a:r>
              <a:rPr lang="en-GB" sz="3600" dirty="0" smtClean="0"/>
              <a:t>the</a:t>
            </a:r>
            <a:r>
              <a:rPr lang="en-GB" sz="3600" dirty="0" smtClean="0">
                <a:solidFill>
                  <a:srgbClr val="CC0066"/>
                </a:solidFill>
              </a:rPr>
              <a:t> </a:t>
            </a:r>
            <a:r>
              <a:rPr lang="en-GB" sz="3600" b="1" dirty="0" smtClean="0">
                <a:solidFill>
                  <a:srgbClr val="CC0066"/>
                </a:solidFill>
              </a:rPr>
              <a:t>Data Protection Bill</a:t>
            </a:r>
            <a:endParaRPr lang="en-GB" sz="3600" b="1" dirty="0" smtClean="0"/>
          </a:p>
          <a:p>
            <a:r>
              <a:rPr lang="en-GB" sz="3600" dirty="0" smtClean="0"/>
              <a:t>Pending </a:t>
            </a:r>
            <a:r>
              <a:rPr lang="en-GB" sz="3600" b="1" dirty="0" smtClean="0">
                <a:solidFill>
                  <a:srgbClr val="CC0066"/>
                </a:solidFill>
              </a:rPr>
              <a:t>IG</a:t>
            </a:r>
            <a:r>
              <a:rPr lang="en-GB" sz="3600" dirty="0" smtClean="0">
                <a:solidFill>
                  <a:srgbClr val="CC0066"/>
                </a:solidFill>
              </a:rPr>
              <a:t> </a:t>
            </a:r>
            <a:r>
              <a:rPr lang="en-GB" sz="3600" b="1" dirty="0" smtClean="0">
                <a:solidFill>
                  <a:srgbClr val="CC0066"/>
                </a:solidFill>
              </a:rPr>
              <a:t>Toolkit</a:t>
            </a:r>
            <a:endParaRPr lang="en-GB" sz="3600" b="1" dirty="0" smtClean="0"/>
          </a:p>
          <a:p>
            <a:endParaRPr lang="en-GB" sz="4400" dirty="0">
              <a:solidFill>
                <a:srgbClr val="FF0000"/>
              </a:solidFill>
            </a:endParaRPr>
          </a:p>
        </p:txBody>
      </p:sp>
      <p:sp>
        <p:nvSpPr>
          <p:cNvPr id="4" name="Rectangle 3"/>
          <p:cNvSpPr/>
          <p:nvPr/>
        </p:nvSpPr>
        <p:spPr>
          <a:xfrm>
            <a:off x="0" y="200834"/>
            <a:ext cx="9144000" cy="1446550"/>
          </a:xfrm>
          <a:prstGeom prst="rect">
            <a:avLst/>
          </a:prstGeom>
        </p:spPr>
        <p:txBody>
          <a:bodyPr wrap="square">
            <a:spAutoFit/>
          </a:bodyPr>
          <a:lstStyle/>
          <a:p>
            <a:pPr algn="ctr"/>
            <a:r>
              <a:rPr lang="en-GB" sz="4400" b="1" dirty="0" smtClean="0">
                <a:solidFill>
                  <a:srgbClr val="0085BF"/>
                </a:solidFill>
              </a:rPr>
              <a:t>GDPR: areas requiring further clarification</a:t>
            </a:r>
            <a:endParaRPr lang="en-GB" sz="4400" dirty="0">
              <a:solidFill>
                <a:srgbClr val="0085BF"/>
              </a:solidFill>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320480"/>
          </a:xfrm>
        </p:spPr>
        <p:txBody>
          <a:bodyPr>
            <a:noAutofit/>
          </a:bodyPr>
          <a:lstStyle/>
          <a:p>
            <a:pPr lvl="0">
              <a:buClr>
                <a:schemeClr val="tx1"/>
              </a:buClr>
            </a:pPr>
            <a:r>
              <a:rPr lang="en-GB" sz="2800" b="1" dirty="0" smtClean="0">
                <a:solidFill>
                  <a:srgbClr val="CC0066"/>
                </a:solidFill>
              </a:rPr>
              <a:t>Raise awareness </a:t>
            </a:r>
            <a:r>
              <a:rPr lang="en-GB" sz="2800" dirty="0" smtClean="0"/>
              <a:t>within your organisation of the forthcoming changes, especially with key decision makers</a:t>
            </a:r>
          </a:p>
          <a:p>
            <a:pPr lvl="0"/>
            <a:r>
              <a:rPr lang="en-GB" sz="2800" dirty="0" smtClean="0"/>
              <a:t>Ensure individuals familiarise themselves with, and are aware of, the </a:t>
            </a:r>
            <a:r>
              <a:rPr lang="en-GB" sz="2800" b="1" dirty="0" smtClean="0">
                <a:solidFill>
                  <a:srgbClr val="CC0066"/>
                </a:solidFill>
              </a:rPr>
              <a:t>six lawful bases for processing personal data</a:t>
            </a:r>
            <a:r>
              <a:rPr lang="en-GB" sz="2800" dirty="0" smtClean="0"/>
              <a:t> under the GDPR</a:t>
            </a:r>
          </a:p>
          <a:p>
            <a:pPr lvl="0">
              <a:buClr>
                <a:schemeClr val="tx1"/>
              </a:buClr>
            </a:pPr>
            <a:r>
              <a:rPr lang="en-GB" sz="2800" b="1" dirty="0" smtClean="0">
                <a:solidFill>
                  <a:srgbClr val="CC0066"/>
                </a:solidFill>
              </a:rPr>
              <a:t>Identify</a:t>
            </a:r>
            <a:r>
              <a:rPr lang="en-GB" sz="2800" dirty="0" smtClean="0"/>
              <a:t> your organisation’s lawful basis for processing personal data</a:t>
            </a:r>
          </a:p>
          <a:p>
            <a:pPr lvl="0">
              <a:buClr>
                <a:schemeClr val="tx1"/>
              </a:buClr>
            </a:pPr>
            <a:r>
              <a:rPr lang="en-GB" sz="2800" dirty="0" smtClean="0"/>
              <a:t>Look into appointment of a </a:t>
            </a:r>
            <a:r>
              <a:rPr lang="en-GB" sz="2800" b="1" dirty="0" smtClean="0">
                <a:solidFill>
                  <a:srgbClr val="CC0066"/>
                </a:solidFill>
              </a:rPr>
              <a:t>DPO</a:t>
            </a:r>
          </a:p>
        </p:txBody>
      </p:sp>
      <p:sp>
        <p:nvSpPr>
          <p:cNvPr id="4" name="Rectangle 3"/>
          <p:cNvSpPr/>
          <p:nvPr/>
        </p:nvSpPr>
        <p:spPr>
          <a:xfrm>
            <a:off x="0" y="272842"/>
            <a:ext cx="9144000" cy="707886"/>
          </a:xfrm>
          <a:prstGeom prst="rect">
            <a:avLst/>
          </a:prstGeom>
        </p:spPr>
        <p:txBody>
          <a:bodyPr wrap="square">
            <a:spAutoFit/>
          </a:bodyPr>
          <a:lstStyle/>
          <a:p>
            <a:pPr algn="ctr"/>
            <a:r>
              <a:rPr lang="en-GB" sz="4000" dirty="0" smtClean="0">
                <a:solidFill>
                  <a:srgbClr val="0085BF"/>
                </a:solidFill>
              </a:rPr>
              <a:t> </a:t>
            </a:r>
            <a:r>
              <a:rPr lang="en-GB" sz="4000" b="1" dirty="0" smtClean="0">
                <a:solidFill>
                  <a:srgbClr val="0085BF"/>
                </a:solidFill>
              </a:rPr>
              <a:t>GDPR: how to prepare</a:t>
            </a:r>
            <a:endParaRPr lang="en-GB" sz="4000" dirty="0">
              <a:solidFill>
                <a:srgbClr val="0085BF"/>
              </a:solidFil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4731"/>
            <a:ext cx="8229600" cy="4656517"/>
          </a:xfrm>
        </p:spPr>
        <p:txBody>
          <a:bodyPr>
            <a:noAutofit/>
          </a:bodyPr>
          <a:lstStyle/>
          <a:p>
            <a:r>
              <a:rPr lang="en-GB" sz="2800" b="1" dirty="0" smtClean="0"/>
              <a:t>Consent</a:t>
            </a:r>
          </a:p>
          <a:p>
            <a:pPr lvl="1"/>
            <a:r>
              <a:rPr lang="en-GB" sz="2400" dirty="0" smtClean="0"/>
              <a:t>Check </a:t>
            </a:r>
            <a:r>
              <a:rPr lang="en-GB" sz="2400" b="1" dirty="0" smtClean="0">
                <a:solidFill>
                  <a:srgbClr val="CC0066"/>
                </a:solidFill>
              </a:rPr>
              <a:t>current and existing procedures </a:t>
            </a:r>
            <a:r>
              <a:rPr lang="en-GB" sz="2400" dirty="0" smtClean="0"/>
              <a:t>for obtaining/updating consent in the organisation – this includes how consent is sought, recorded and managed </a:t>
            </a:r>
          </a:p>
          <a:p>
            <a:pPr lvl="1"/>
            <a:r>
              <a:rPr lang="en-GB" sz="2400" dirty="0" smtClean="0"/>
              <a:t>Consider the </a:t>
            </a:r>
            <a:r>
              <a:rPr lang="en-GB" sz="2400" b="1" dirty="0" smtClean="0">
                <a:solidFill>
                  <a:srgbClr val="CC0066"/>
                </a:solidFill>
              </a:rPr>
              <a:t>services offered </a:t>
            </a:r>
            <a:r>
              <a:rPr lang="en-GB" sz="2400" dirty="0" smtClean="0"/>
              <a:t>which require consent to process data</a:t>
            </a:r>
          </a:p>
          <a:p>
            <a:pPr lvl="2"/>
            <a:r>
              <a:rPr lang="en-GB" sz="2000" dirty="0" smtClean="0"/>
              <a:t>Services include providing a prescription delivery service or a repeat prescription management service, sending emails/text messages, nominating patients for the Electronic Prescription Service (EPS) and accessing Summary Care Records (SCR)</a:t>
            </a:r>
          </a:p>
          <a:p>
            <a:pPr lvl="1"/>
            <a:r>
              <a:rPr lang="en-GB" sz="2400" dirty="0" smtClean="0"/>
              <a:t>Be aware that inappropriate or invalid consent is </a:t>
            </a:r>
            <a:r>
              <a:rPr lang="en-GB" sz="2400" b="1" dirty="0" smtClean="0">
                <a:solidFill>
                  <a:srgbClr val="CC0066"/>
                </a:solidFill>
              </a:rPr>
              <a:t>not</a:t>
            </a:r>
            <a:r>
              <a:rPr lang="en-GB" sz="2400" dirty="0" smtClean="0"/>
              <a:t> a lawful basis for processing personal data </a:t>
            </a:r>
          </a:p>
          <a:p>
            <a:endParaRPr lang="en-GB" sz="1800" dirty="0" smtClean="0"/>
          </a:p>
          <a:p>
            <a:endParaRPr lang="en-GB" sz="2400" b="1" dirty="0" smtClean="0"/>
          </a:p>
        </p:txBody>
      </p:sp>
      <p:sp>
        <p:nvSpPr>
          <p:cNvPr id="4" name="Rectangle 3"/>
          <p:cNvSpPr/>
          <p:nvPr/>
        </p:nvSpPr>
        <p:spPr>
          <a:xfrm>
            <a:off x="0" y="200834"/>
            <a:ext cx="9144000" cy="707886"/>
          </a:xfrm>
          <a:prstGeom prst="rect">
            <a:avLst/>
          </a:prstGeom>
        </p:spPr>
        <p:txBody>
          <a:bodyPr wrap="square">
            <a:spAutoFit/>
          </a:bodyPr>
          <a:lstStyle/>
          <a:p>
            <a:pPr algn="ctr"/>
            <a:r>
              <a:rPr lang="en-GB" sz="4000" dirty="0" smtClean="0">
                <a:solidFill>
                  <a:srgbClr val="0085BF"/>
                </a:solidFill>
              </a:rPr>
              <a:t> </a:t>
            </a:r>
            <a:r>
              <a:rPr lang="en-GB" sz="4000" b="1" dirty="0" smtClean="0">
                <a:solidFill>
                  <a:srgbClr val="0085BF"/>
                </a:solidFill>
              </a:rPr>
              <a:t>GDPR: how to prepare </a:t>
            </a:r>
            <a:r>
              <a:rPr lang="en-GB" sz="4000" i="1" dirty="0" smtClean="0">
                <a:solidFill>
                  <a:srgbClr val="0085BF"/>
                </a:solidFill>
              </a:rPr>
              <a:t>(cont.)</a:t>
            </a:r>
            <a:endParaRPr lang="en-GB" sz="4000" i="1" dirty="0">
              <a:solidFill>
                <a:srgbClr val="0085BF"/>
              </a:solidFill>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 y="1063277"/>
            <a:ext cx="8229600" cy="4525963"/>
          </a:xfrm>
        </p:spPr>
        <p:txBody>
          <a:bodyPr>
            <a:normAutofit lnSpcReduction="10000"/>
          </a:bodyPr>
          <a:lstStyle/>
          <a:p>
            <a:pPr>
              <a:buNone/>
            </a:pPr>
            <a:r>
              <a:rPr lang="en-GB" sz="2400" b="1" dirty="0" smtClean="0">
                <a:solidFill>
                  <a:srgbClr val="CC0066"/>
                </a:solidFill>
              </a:rPr>
              <a:t>Current NPA support resources available to members</a:t>
            </a:r>
          </a:p>
          <a:p>
            <a:r>
              <a:rPr lang="en-GB" sz="2000" dirty="0" smtClean="0"/>
              <a:t>Brief overview of GDPR</a:t>
            </a:r>
          </a:p>
          <a:p>
            <a:r>
              <a:rPr lang="en-GB" sz="2000" dirty="0" smtClean="0"/>
              <a:t>Consent – brief overview</a:t>
            </a:r>
          </a:p>
          <a:p>
            <a:r>
              <a:rPr lang="en-GB" sz="2000" dirty="0" smtClean="0"/>
              <a:t>Individual rights – brief overview</a:t>
            </a:r>
          </a:p>
          <a:p>
            <a:pPr>
              <a:buNone/>
            </a:pPr>
            <a:r>
              <a:rPr lang="en-GB" sz="2400" b="1" dirty="0" smtClean="0">
                <a:solidFill>
                  <a:srgbClr val="CC0066"/>
                </a:solidFill>
              </a:rPr>
              <a:t>Future NPA resources</a:t>
            </a:r>
          </a:p>
          <a:p>
            <a:r>
              <a:rPr lang="en-GB" sz="2000" dirty="0" smtClean="0"/>
              <a:t>Lawful basis of processing – brief overview</a:t>
            </a:r>
          </a:p>
          <a:p>
            <a:r>
              <a:rPr lang="en-GB" sz="2000" dirty="0" smtClean="0"/>
              <a:t>Records of processing activities – brief overview including data flow template</a:t>
            </a:r>
          </a:p>
          <a:p>
            <a:r>
              <a:rPr lang="en-GB" sz="2000" dirty="0" smtClean="0"/>
              <a:t>Data breaches – brief overview</a:t>
            </a:r>
          </a:p>
          <a:p>
            <a:r>
              <a:rPr lang="en-GB" sz="2000" dirty="0" smtClean="0"/>
              <a:t>Training manual for pharmacy support staff</a:t>
            </a:r>
          </a:p>
          <a:p>
            <a:pPr>
              <a:buNone/>
            </a:pPr>
            <a:r>
              <a:rPr lang="en-GB" sz="2400" b="1" dirty="0" smtClean="0">
                <a:solidFill>
                  <a:srgbClr val="CC0066"/>
                </a:solidFill>
              </a:rPr>
              <a:t>NPA Pharmacy team</a:t>
            </a:r>
          </a:p>
          <a:p>
            <a:r>
              <a:rPr lang="en-GB" sz="2000" dirty="0" smtClean="0"/>
              <a:t>NPA members can contact the Pharmacy team on 01727 891 800 for further information and guidance</a:t>
            </a:r>
          </a:p>
          <a:p>
            <a:pPr>
              <a:buNone/>
            </a:pPr>
            <a:endParaRPr lang="en-GB" sz="1800" dirty="0" smtClean="0"/>
          </a:p>
        </p:txBody>
      </p:sp>
      <p:sp>
        <p:nvSpPr>
          <p:cNvPr id="4" name="Rectangle 3"/>
          <p:cNvSpPr/>
          <p:nvPr/>
        </p:nvSpPr>
        <p:spPr>
          <a:xfrm>
            <a:off x="0" y="200834"/>
            <a:ext cx="9144000" cy="769441"/>
          </a:xfrm>
          <a:prstGeom prst="rect">
            <a:avLst/>
          </a:prstGeom>
        </p:spPr>
        <p:txBody>
          <a:bodyPr wrap="square">
            <a:spAutoFit/>
          </a:bodyPr>
          <a:lstStyle/>
          <a:p>
            <a:pPr algn="ctr"/>
            <a:r>
              <a:rPr lang="en-GB" sz="4400" dirty="0" smtClean="0">
                <a:solidFill>
                  <a:srgbClr val="0085BF"/>
                </a:solidFill>
              </a:rPr>
              <a:t> </a:t>
            </a:r>
            <a:r>
              <a:rPr lang="en-GB" sz="4400" b="1" dirty="0" smtClean="0">
                <a:solidFill>
                  <a:srgbClr val="0085BF"/>
                </a:solidFill>
              </a:rPr>
              <a:t>GDPR: NPA support</a:t>
            </a:r>
            <a:endParaRPr lang="en-GB" sz="4400" dirty="0">
              <a:solidFill>
                <a:srgbClr val="0085BF"/>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solidFill>
                  <a:srgbClr val="0070C0"/>
                </a:solidFill>
              </a:rPr>
              <a:t>Who does it affect?</a:t>
            </a:r>
            <a:endParaRPr lang="en-GB" dirty="0">
              <a:solidFill>
                <a:srgbClr val="0070C0"/>
              </a:solidFill>
            </a:endParaRPr>
          </a:p>
        </p:txBody>
      </p:sp>
      <p:sp>
        <p:nvSpPr>
          <p:cNvPr id="3" name="Content Placeholder 2"/>
          <p:cNvSpPr>
            <a:spLocks noGrp="1"/>
          </p:cNvSpPr>
          <p:nvPr>
            <p:ph idx="1"/>
          </p:nvPr>
        </p:nvSpPr>
        <p:spPr>
          <a:xfrm>
            <a:off x="395536" y="1268760"/>
            <a:ext cx="8229600" cy="4525963"/>
          </a:xfrm>
        </p:spPr>
        <p:txBody>
          <a:bodyPr/>
          <a:lstStyle/>
          <a:p>
            <a:r>
              <a:rPr lang="en-GB" b="1" dirty="0" smtClean="0">
                <a:solidFill>
                  <a:srgbClr val="FF0000"/>
                </a:solidFill>
              </a:rPr>
              <a:t>All</a:t>
            </a:r>
            <a:r>
              <a:rPr lang="en-GB" dirty="0" smtClean="0"/>
              <a:t> </a:t>
            </a:r>
            <a:r>
              <a:rPr lang="en-GB" dirty="0" err="1" smtClean="0"/>
              <a:t>GPhC</a:t>
            </a:r>
            <a:r>
              <a:rPr lang="en-GB" dirty="0" smtClean="0"/>
              <a:t> registered pharmacists and pharmacy technicians</a:t>
            </a:r>
          </a:p>
          <a:p>
            <a:r>
              <a:rPr lang="en-GB" b="1" dirty="0" smtClean="0">
                <a:solidFill>
                  <a:srgbClr val="FF0000"/>
                </a:solidFill>
              </a:rPr>
              <a:t>Not</a:t>
            </a:r>
            <a:r>
              <a:rPr lang="en-GB" dirty="0" smtClean="0"/>
              <a:t> affected by individual factors, including:</a:t>
            </a:r>
          </a:p>
          <a:p>
            <a:pPr lvl="1">
              <a:buFont typeface="Courier New" pitchFamily="49" charset="0"/>
              <a:buChar char="o"/>
            </a:pPr>
            <a:r>
              <a:rPr lang="en-GB" dirty="0" smtClean="0"/>
              <a:t>Part-time employment</a:t>
            </a:r>
          </a:p>
          <a:p>
            <a:pPr lvl="1">
              <a:buFont typeface="Courier New" pitchFamily="49" charset="0"/>
              <a:buChar char="o"/>
            </a:pPr>
            <a:r>
              <a:rPr lang="en-GB" dirty="0" smtClean="0"/>
              <a:t>Non patient-facing roles</a:t>
            </a:r>
          </a:p>
          <a:p>
            <a:pPr lvl="1">
              <a:buFont typeface="Courier New" pitchFamily="49" charset="0"/>
              <a:buChar char="o"/>
            </a:pPr>
            <a:r>
              <a:rPr lang="en-GB" dirty="0" smtClean="0"/>
              <a:t>Living/working outside of the UK</a:t>
            </a:r>
          </a:p>
          <a:p>
            <a:pPr>
              <a:buFont typeface="Arial" pitchFamily="34" charset="0"/>
              <a:buChar char="•"/>
            </a:pPr>
            <a:r>
              <a:rPr lang="en-GB" sz="2800" dirty="0" smtClean="0"/>
              <a:t>Does not apply to pre-registration students </a:t>
            </a:r>
          </a:p>
        </p:txBody>
      </p:sp>
      <p:pic>
        <p:nvPicPr>
          <p:cNvPr id="4" name="Picture 3" descr="\\filestore\Hollie Ryder$\config\Desktop\Pharmacy_Green_Cross.svg.png"/>
          <p:cNvPicPr/>
          <p:nvPr/>
        </p:nvPicPr>
        <p:blipFill>
          <a:blip r:embed="rId3" cstate="print"/>
          <a:srcRect/>
          <a:stretch>
            <a:fillRect/>
          </a:stretch>
        </p:blipFill>
        <p:spPr bwMode="auto">
          <a:xfrm>
            <a:off x="6228184" y="2204864"/>
            <a:ext cx="2915816" cy="25202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2800" b="1" dirty="0" smtClean="0">
                <a:solidFill>
                  <a:srgbClr val="0070C0"/>
                </a:solidFill>
              </a:rPr>
              <a:t>Timeline – what’s happened so far</a:t>
            </a:r>
            <a:endParaRPr lang="en-GB" sz="2800" b="1" dirty="0">
              <a:solidFill>
                <a:srgbClr val="0070C0"/>
              </a:solidFill>
            </a:endParaRPr>
          </a:p>
        </p:txBody>
      </p:sp>
      <p:graphicFrame>
        <p:nvGraphicFramePr>
          <p:cNvPr id="5" name="Content Placeholder 4"/>
          <p:cNvGraphicFramePr>
            <a:graphicFrameLocks noGrp="1"/>
          </p:cNvGraphicFramePr>
          <p:nvPr>
            <p:ph idx="1"/>
          </p:nvPr>
        </p:nvGraphicFramePr>
        <p:xfrm>
          <a:off x="395536" y="908720"/>
          <a:ext cx="8229600" cy="500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solidFill>
                  <a:srgbClr val="0070C0"/>
                </a:solidFill>
              </a:rPr>
              <a:t>Timeline – what lies ahead</a:t>
            </a:r>
            <a:endParaRPr lang="en-GB" b="1" dirty="0">
              <a:solidFill>
                <a:srgbClr val="0070C0"/>
              </a:solidFill>
            </a:endParaRPr>
          </a:p>
        </p:txBody>
      </p:sp>
      <p:sp>
        <p:nvSpPr>
          <p:cNvPr id="3" name="Content Placeholder 2"/>
          <p:cNvSpPr>
            <a:spLocks noGrp="1"/>
          </p:cNvSpPr>
          <p:nvPr>
            <p:ph idx="1"/>
          </p:nvPr>
        </p:nvSpPr>
        <p:spPr>
          <a:xfrm>
            <a:off x="395536" y="980729"/>
            <a:ext cx="8229600" cy="4680520"/>
          </a:xfrm>
          <a:solidFill>
            <a:schemeClr val="accent3">
              <a:lumMod val="60000"/>
              <a:lumOff val="40000"/>
            </a:schemeClr>
          </a:solidFill>
        </p:spPr>
        <p:txBody>
          <a:bodyPr>
            <a:normAutofit lnSpcReduction="10000"/>
          </a:bodyPr>
          <a:lstStyle/>
          <a:p>
            <a:r>
              <a:rPr lang="en-GB" sz="2400" b="1" dirty="0" smtClean="0"/>
              <a:t>Early February 2018</a:t>
            </a:r>
          </a:p>
          <a:p>
            <a:pPr lvl="1">
              <a:buFont typeface="Arial" pitchFamily="34" charset="0"/>
              <a:buChar char="•"/>
            </a:pPr>
            <a:r>
              <a:rPr lang="en-GB" sz="2200" dirty="0" smtClean="0"/>
              <a:t>Framework to be launched by the GPhC</a:t>
            </a:r>
          </a:p>
          <a:p>
            <a:pPr lvl="1">
              <a:buFont typeface="Arial" pitchFamily="34" charset="0"/>
              <a:buChar char="•"/>
            </a:pPr>
            <a:r>
              <a:rPr lang="en-GB" sz="2200" dirty="0" smtClean="0"/>
              <a:t>Email to be sent to all registrants to look out for a letter which will be sent in April</a:t>
            </a:r>
          </a:p>
          <a:p>
            <a:r>
              <a:rPr lang="en-GB" sz="2400" b="1" dirty="0" smtClean="0"/>
              <a:t>30</a:t>
            </a:r>
            <a:r>
              <a:rPr lang="en-GB" sz="2400" b="1" baseline="30000" dirty="0" smtClean="0"/>
              <a:t>th</a:t>
            </a:r>
            <a:r>
              <a:rPr lang="en-GB" sz="2400" b="1" dirty="0" smtClean="0"/>
              <a:t> March 2018</a:t>
            </a:r>
          </a:p>
          <a:p>
            <a:pPr lvl="1">
              <a:buFont typeface="Arial" pitchFamily="34" charset="0"/>
              <a:buChar char="•"/>
            </a:pPr>
            <a:r>
              <a:rPr lang="en-GB" sz="2200" dirty="0" smtClean="0"/>
              <a:t>Go live date for revalidation - recording of CPDs can begin</a:t>
            </a:r>
          </a:p>
          <a:p>
            <a:pPr lvl="1">
              <a:buFont typeface="Arial" pitchFamily="34" charset="0"/>
              <a:buChar char="•"/>
            </a:pPr>
            <a:r>
              <a:rPr lang="en-GB" sz="2200" dirty="0" smtClean="0"/>
              <a:t>Go live date for new online portal</a:t>
            </a:r>
          </a:p>
          <a:p>
            <a:pPr lvl="1">
              <a:buFont typeface="Arial" pitchFamily="34" charset="0"/>
              <a:buChar char="•"/>
            </a:pPr>
            <a:r>
              <a:rPr lang="en-GB" sz="2200" dirty="0" smtClean="0"/>
              <a:t>CPDs on the old portal will become read-only - registrants can print off old CPD entries</a:t>
            </a:r>
          </a:p>
          <a:p>
            <a:r>
              <a:rPr lang="en-GB" sz="2400" b="1" dirty="0" smtClean="0"/>
              <a:t>30</a:t>
            </a:r>
            <a:r>
              <a:rPr lang="en-GB" sz="2400" b="1" baseline="30000" dirty="0" smtClean="0"/>
              <a:t>th</a:t>
            </a:r>
            <a:r>
              <a:rPr lang="en-GB" sz="2400" b="1" dirty="0" smtClean="0"/>
              <a:t> June 2018</a:t>
            </a:r>
          </a:p>
          <a:p>
            <a:pPr lvl="1">
              <a:buFont typeface="Arial" pitchFamily="34" charset="0"/>
              <a:buChar char="•"/>
            </a:pPr>
            <a:r>
              <a:rPr lang="en-GB" sz="2200" dirty="0" smtClean="0"/>
              <a:t>Old portal goes offline - ensure you have downloaded previous CPD entries</a:t>
            </a:r>
          </a:p>
          <a:p>
            <a:pPr lvl="1"/>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600" b="1" dirty="0" smtClean="0">
                <a:solidFill>
                  <a:srgbClr val="0070C0"/>
                </a:solidFill>
              </a:rPr>
              <a:t>Revalidation framework timeline</a:t>
            </a:r>
            <a:endParaRPr lang="en-GB" sz="3600" b="1" dirty="0">
              <a:solidFill>
                <a:srgbClr val="0070C0"/>
              </a:solidFill>
            </a:endParaRPr>
          </a:p>
        </p:txBody>
      </p:sp>
      <p:sp>
        <p:nvSpPr>
          <p:cNvPr id="3" name="Content Placeholder 2"/>
          <p:cNvSpPr>
            <a:spLocks noGrp="1"/>
          </p:cNvSpPr>
          <p:nvPr>
            <p:ph idx="1"/>
          </p:nvPr>
        </p:nvSpPr>
        <p:spPr>
          <a:xfrm>
            <a:off x="251520" y="1052736"/>
            <a:ext cx="8640960" cy="4536504"/>
          </a:xfrm>
          <a:solidFill>
            <a:schemeClr val="accent2">
              <a:lumMod val="20000"/>
              <a:lumOff val="80000"/>
            </a:schemeClr>
          </a:solidFill>
        </p:spPr>
        <p:txBody>
          <a:bodyPr/>
          <a:lstStyle/>
          <a:p>
            <a:pPr marL="514350" indent="-514350">
              <a:buFont typeface="Arial" pitchFamily="34" charset="0"/>
              <a:buChar char="•"/>
            </a:pPr>
            <a:r>
              <a:rPr lang="en-GB" b="1" dirty="0" smtClean="0"/>
              <a:t>Implemented from </a:t>
            </a:r>
            <a:r>
              <a:rPr lang="en-GB" b="1" dirty="0" smtClean="0">
                <a:solidFill>
                  <a:srgbClr val="FF0000"/>
                </a:solidFill>
              </a:rPr>
              <a:t>30 March 2018</a:t>
            </a:r>
          </a:p>
          <a:p>
            <a:pPr marL="514350" indent="-514350">
              <a:buNone/>
            </a:pPr>
            <a:endParaRPr lang="en-GB" sz="2000" dirty="0" smtClean="0"/>
          </a:p>
          <a:p>
            <a:pPr marL="514350" indent="-514350"/>
            <a:r>
              <a:rPr lang="en-GB" sz="2800" dirty="0" smtClean="0"/>
              <a:t>If your registration expires on 31 December 2018:</a:t>
            </a:r>
          </a:p>
          <a:p>
            <a:pPr marL="514350" indent="-514350">
              <a:buNone/>
            </a:pPr>
            <a:endParaRPr lang="en-GB" sz="2000" dirty="0" smtClean="0"/>
          </a:p>
          <a:p>
            <a:pPr marL="514350" indent="-514350">
              <a:buFont typeface="+mj-lt"/>
              <a:buAutoNum type="arabicPeriod"/>
            </a:pPr>
            <a:r>
              <a:rPr lang="en-GB" sz="2400" dirty="0" smtClean="0"/>
              <a:t>You are required to submit only </a:t>
            </a:r>
            <a:r>
              <a:rPr lang="en-GB" sz="2400" b="1" dirty="0" smtClean="0"/>
              <a:t>four </a:t>
            </a:r>
            <a:r>
              <a:rPr lang="en-GB" sz="2400" dirty="0" smtClean="0"/>
              <a:t>CPD entries as part of your renewal – can only be submitted once your renewal window opens on 1</a:t>
            </a:r>
            <a:r>
              <a:rPr lang="en-GB" sz="2400" baseline="30000" dirty="0" smtClean="0"/>
              <a:t>st</a:t>
            </a:r>
            <a:r>
              <a:rPr lang="en-GB" sz="2400" dirty="0" smtClean="0"/>
              <a:t> August 2018</a:t>
            </a:r>
          </a:p>
          <a:p>
            <a:pPr marL="514350" indent="-514350">
              <a:buFont typeface="+mj-lt"/>
              <a:buAutoNum type="arabicPeriod"/>
            </a:pPr>
            <a:r>
              <a:rPr lang="en-GB" sz="2400" dirty="0" smtClean="0"/>
              <a:t>When your registration expires on </a:t>
            </a:r>
            <a:r>
              <a:rPr lang="en-GB" sz="2400" b="1" dirty="0" smtClean="0"/>
              <a:t>31 December 2019</a:t>
            </a:r>
            <a:r>
              <a:rPr lang="en-GB" sz="2400" dirty="0" smtClean="0"/>
              <a:t>, you will be required to submit </a:t>
            </a:r>
            <a:r>
              <a:rPr lang="en-GB" sz="2400" b="1" dirty="0" smtClean="0"/>
              <a:t>all six </a:t>
            </a:r>
            <a:r>
              <a:rPr lang="en-GB" sz="2400" dirty="0" smtClean="0"/>
              <a:t>records as part of your renewal which will include one reflective account and one peer discussion</a:t>
            </a:r>
          </a:p>
          <a:p>
            <a:pPr marL="514350" indent="-514350">
              <a:buFont typeface="Arial" pitchFamily="34" charset="0"/>
              <a:buChar char="•"/>
            </a:pPr>
            <a:endParaRPr lang="en-GB"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7074</TotalTime>
  <Words>8571</Words>
  <Application>Microsoft Macintosh PowerPoint</Application>
  <PresentationFormat>On-screen Show (4:3)</PresentationFormat>
  <Paragraphs>795</Paragraphs>
  <Slides>56</Slides>
  <Notes>54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 Hot topics in pharmacy: Revalidation and GDPR</vt:lpstr>
      <vt:lpstr>What is revalidation?</vt:lpstr>
      <vt:lpstr>How do we currently complete CPDs?</vt:lpstr>
      <vt:lpstr>New revalidation framework</vt:lpstr>
      <vt:lpstr>Why do we have a new revalidation framework?</vt:lpstr>
      <vt:lpstr>Who does it affect?</vt:lpstr>
      <vt:lpstr>Timeline – what’s happened so far</vt:lpstr>
      <vt:lpstr>Timeline – what lies ahead</vt:lpstr>
      <vt:lpstr>Revalidation framework timeline</vt:lpstr>
      <vt:lpstr>CPD records</vt:lpstr>
      <vt:lpstr>Top tips for completing revalidation records: CPD</vt:lpstr>
      <vt:lpstr>Leyla’s CPD – planned</vt:lpstr>
      <vt:lpstr>Leyla’s CPD – unplanned</vt:lpstr>
      <vt:lpstr>Peer discussion</vt:lpstr>
      <vt:lpstr>Peer discussion</vt:lpstr>
      <vt:lpstr>Top tips for completing revalidation records: peer discussion</vt:lpstr>
      <vt:lpstr>Leyla’s record – peer discussion</vt:lpstr>
      <vt:lpstr>Reflective account</vt:lpstr>
      <vt:lpstr>GPhC Standards </vt:lpstr>
      <vt:lpstr>Reflective account</vt:lpstr>
      <vt:lpstr>Top tips for completing revalidation records: reflective account</vt:lpstr>
      <vt:lpstr>Leyla’s record – reflective account</vt:lpstr>
      <vt:lpstr>Review of records </vt:lpstr>
      <vt:lpstr>Review of records </vt:lpstr>
      <vt:lpstr>NPA resources</vt:lpstr>
      <vt:lpstr>Next steps</vt:lpstr>
      <vt:lpstr>FAQs</vt:lpstr>
      <vt:lpstr>How long will it take to complete the six records and when do these need to be submitted by?</vt:lpstr>
      <vt:lpstr>If I miss the submission deadline or I cannot complete/submit all the records, will I be able to renew my registration?</vt:lpstr>
      <vt:lpstr>How will the records submitted be reviewed and will feedback be provided?</vt:lpstr>
      <vt:lpstr>Who are the ‘service users’?</vt:lpstr>
      <vt:lpstr>Who can be a peer and how do I find a peer? </vt:lpstr>
      <vt:lpstr>How is a reflective account different from a CPD record?</vt:lpstr>
      <vt:lpstr>What will happen to my previous CPD records on the ‘uptodate.org’ system?</vt:lpstr>
      <vt:lpstr>Questions?</vt:lpstr>
      <vt:lpstr>GDPR (what we know so far)</vt:lpstr>
      <vt:lpstr>PowerPoint Presentation</vt:lpstr>
      <vt:lpstr>Data protection law: what is changing?</vt:lpstr>
      <vt:lpstr>Brief overview of the GDPR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GDPR: complying with an individual’s request to exercise their right </vt:lpstr>
      <vt:lpstr>PowerPoint Presentation</vt:lpstr>
      <vt:lpstr>How to demonstrate compliance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Shirley Crabtree</dc:creator>
  <cp:lastModifiedBy>Osama Ali</cp:lastModifiedBy>
  <cp:revision>511</cp:revision>
  <dcterms:created xsi:type="dcterms:W3CDTF">2017-09-28T14:35:10Z</dcterms:created>
  <dcterms:modified xsi:type="dcterms:W3CDTF">2018-03-13T10:59:58Z</dcterms:modified>
</cp:coreProperties>
</file>